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73"/>
  </p:notesMasterIdLst>
  <p:handoutMasterIdLst>
    <p:handoutMasterId r:id="rId74"/>
  </p:handoutMasterIdLst>
  <p:sldIdLst>
    <p:sldId id="342" r:id="rId2"/>
    <p:sldId id="989" r:id="rId3"/>
    <p:sldId id="963" r:id="rId4"/>
    <p:sldId id="961" r:id="rId5"/>
    <p:sldId id="981" r:id="rId6"/>
    <p:sldId id="1043" r:id="rId7"/>
    <p:sldId id="952" r:id="rId8"/>
    <p:sldId id="954" r:id="rId9"/>
    <p:sldId id="1255" r:id="rId10"/>
    <p:sldId id="1054" r:id="rId11"/>
    <p:sldId id="1228" r:id="rId12"/>
    <p:sldId id="1079" r:id="rId13"/>
    <p:sldId id="1157" r:id="rId14"/>
    <p:sldId id="1736" r:id="rId15"/>
    <p:sldId id="1038" r:id="rId16"/>
    <p:sldId id="1241" r:id="rId17"/>
    <p:sldId id="1740" r:id="rId18"/>
    <p:sldId id="1082" r:id="rId19"/>
    <p:sldId id="1233" r:id="rId20"/>
    <p:sldId id="1083" r:id="rId21"/>
    <p:sldId id="1084" r:id="rId22"/>
    <p:sldId id="1230" r:id="rId23"/>
    <p:sldId id="1739" r:id="rId24"/>
    <p:sldId id="1156" r:id="rId25"/>
    <p:sldId id="1263" r:id="rId26"/>
    <p:sldId id="1204" r:id="rId27"/>
    <p:sldId id="1085" r:id="rId28"/>
    <p:sldId id="1090" r:id="rId29"/>
    <p:sldId id="410" r:id="rId30"/>
    <p:sldId id="1267" r:id="rId31"/>
    <p:sldId id="1225" r:id="rId32"/>
    <p:sldId id="1087" r:id="rId33"/>
    <p:sldId id="327" r:id="rId34"/>
    <p:sldId id="329" r:id="rId35"/>
    <p:sldId id="330" r:id="rId36"/>
    <p:sldId id="1733" r:id="rId37"/>
    <p:sldId id="1734" r:id="rId38"/>
    <p:sldId id="1262" r:id="rId39"/>
    <p:sldId id="1210" r:id="rId40"/>
    <p:sldId id="1741" r:id="rId41"/>
    <p:sldId id="1266" r:id="rId42"/>
    <p:sldId id="1140" r:id="rId43"/>
    <p:sldId id="265" r:id="rId44"/>
    <p:sldId id="343" r:id="rId45"/>
    <p:sldId id="1089" r:id="rId46"/>
    <p:sldId id="340" r:id="rId47"/>
    <p:sldId id="323" r:id="rId48"/>
    <p:sldId id="1735" r:id="rId49"/>
    <p:sldId id="1269" r:id="rId50"/>
    <p:sldId id="1216" r:id="rId51"/>
    <p:sldId id="1259" r:id="rId52"/>
    <p:sldId id="1260" r:id="rId53"/>
    <p:sldId id="1737" r:id="rId54"/>
    <p:sldId id="1264" r:id="rId55"/>
    <p:sldId id="1222" r:id="rId56"/>
    <p:sldId id="1247" r:id="rId57"/>
    <p:sldId id="1265" r:id="rId58"/>
    <p:sldId id="1195" r:id="rId59"/>
    <p:sldId id="1248" r:id="rId60"/>
    <p:sldId id="1742" r:id="rId61"/>
    <p:sldId id="1242" r:id="rId62"/>
    <p:sldId id="1743" r:id="rId63"/>
    <p:sldId id="1064" r:id="rId64"/>
    <p:sldId id="1059" r:id="rId65"/>
    <p:sldId id="1245" r:id="rId66"/>
    <p:sldId id="1060" r:id="rId67"/>
    <p:sldId id="1061" r:id="rId68"/>
    <p:sldId id="1099" r:id="rId69"/>
    <p:sldId id="1091" r:id="rId70"/>
    <p:sldId id="1057" r:id="rId71"/>
    <p:sldId id="1103" r:id="rId72"/>
  </p:sldIdLst>
  <p:sldSz cx="9144000" cy="5143500" type="screen16x9"/>
  <p:notesSz cx="6858000" cy="91011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userDrawn="1">
          <p15:clr>
            <a:srgbClr val="A4A3A4"/>
          </p15:clr>
        </p15:guide>
        <p15:guide id="2" orient="horz" pos="2516" userDrawn="1">
          <p15:clr>
            <a:srgbClr val="A4A3A4"/>
          </p15:clr>
        </p15:guide>
        <p15:guide id="3" orient="horz" pos="83" userDrawn="1">
          <p15:clr>
            <a:srgbClr val="A4A3A4"/>
          </p15:clr>
        </p15:guide>
        <p15:guide id="4" orient="horz" pos="156" userDrawn="1">
          <p15:clr>
            <a:srgbClr val="A4A3A4"/>
          </p15:clr>
        </p15:guide>
        <p15:guide id="5" orient="horz" pos="448" userDrawn="1">
          <p15:clr>
            <a:srgbClr val="A4A3A4"/>
          </p15:clr>
        </p15:guide>
        <p15:guide id="6" orient="horz" pos="806" userDrawn="1">
          <p15:clr>
            <a:srgbClr val="A4A3A4"/>
          </p15:clr>
        </p15:guide>
        <p15:guide id="7" orient="horz" pos="907" userDrawn="1">
          <p15:clr>
            <a:srgbClr val="A4A3A4"/>
          </p15:clr>
        </p15:guide>
        <p15:guide id="8" pos="2871" userDrawn="1">
          <p15:clr>
            <a:srgbClr val="A4A3A4"/>
          </p15:clr>
        </p15:guide>
        <p15:guide id="9" pos="575" userDrawn="1">
          <p15:clr>
            <a:srgbClr val="A4A3A4"/>
          </p15:clr>
        </p15:guide>
        <p15:guide id="10" pos="5621" userDrawn="1">
          <p15:clr>
            <a:srgbClr val="A4A3A4"/>
          </p15:clr>
        </p15:guide>
        <p15:guide id="11" pos="5192" userDrawn="1">
          <p15:clr>
            <a:srgbClr val="A4A3A4"/>
          </p15:clr>
        </p15:guide>
      </p15:sldGuideLst>
    </p:ext>
    <p:ext uri="{2D200454-40CA-4A62-9FC3-DE9A4176ACB9}">
      <p15:notesGuideLst xmlns:p15="http://schemas.microsoft.com/office/powerpoint/2012/main">
        <p15:guide id="1" orient="horz" pos="2867">
          <p15:clr>
            <a:srgbClr val="A4A3A4"/>
          </p15:clr>
        </p15:guide>
        <p15:guide id="2" pos="2160">
          <p15:clr>
            <a:srgbClr val="A4A3A4"/>
          </p15:clr>
        </p15:guide>
        <p15:guide id="3" orient="horz" pos="2160">
          <p15:clr>
            <a:srgbClr val="A4A3A4"/>
          </p15:clr>
        </p15:guide>
        <p15:guide id="4" pos="2867">
          <p15:clr>
            <a:srgbClr val="A4A3A4"/>
          </p15:clr>
        </p15:guide>
        <p15:guide id="5" orient="horz" pos="3805">
          <p15:clr>
            <a:srgbClr val="A4A3A4"/>
          </p15:clr>
        </p15:guide>
        <p15:guide id="6" pos="16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Leffingwell" initials="D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BA3"/>
    <a:srgbClr val="FF0000"/>
    <a:srgbClr val="FF9966"/>
    <a:srgbClr val="D6763E"/>
    <a:srgbClr val="818386"/>
    <a:srgbClr val="FFFF89"/>
    <a:srgbClr val="FFFFFF"/>
    <a:srgbClr val="595959"/>
    <a:srgbClr val="33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6" autoAdjust="0"/>
    <p:restoredTop sz="84254" autoAdjust="0"/>
  </p:normalViewPr>
  <p:slideViewPr>
    <p:cSldViewPr snapToGrid="0">
      <p:cViewPr varScale="1">
        <p:scale>
          <a:sx n="129" d="100"/>
          <a:sy n="129" d="100"/>
        </p:scale>
        <p:origin x="1496" y="184"/>
      </p:cViewPr>
      <p:guideLst>
        <p:guide orient="horz" pos="1616"/>
        <p:guide orient="horz" pos="2516"/>
        <p:guide orient="horz" pos="83"/>
        <p:guide orient="horz" pos="156"/>
        <p:guide orient="horz" pos="448"/>
        <p:guide orient="horz" pos="806"/>
        <p:guide orient="horz" pos="907"/>
        <p:guide pos="2871"/>
        <p:guide pos="575"/>
        <p:guide pos="5621"/>
        <p:guide pos="5192"/>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14" d="100"/>
          <a:sy n="114" d="100"/>
        </p:scale>
        <p:origin x="3336" y="-128"/>
      </p:cViewPr>
      <p:guideLst>
        <p:guide orient="horz" pos="2867"/>
        <p:guide pos="2160"/>
        <p:guide orient="horz" pos="2160"/>
        <p:guide pos="2867"/>
        <p:guide orient="horz" pos="3805"/>
        <p:guide pos="16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44502"/>
            <a:ext cx="2971800" cy="455057"/>
          </a:xfrm>
          <a:prstGeom prst="rect">
            <a:avLst/>
          </a:prstGeom>
        </p:spPr>
        <p:txBody>
          <a:bodyPr vert="horz" lIns="91440" tIns="45720" rIns="91440" bIns="45720" rtlCol="0" anchor="b"/>
          <a:lstStyle>
            <a:lvl1pPr algn="r">
              <a:defRPr sz="1200"/>
            </a:lvl1pPr>
          </a:lstStyle>
          <a:p>
            <a:fld id="{21BF4816-14EF-D641-A5AB-1D409B5B8EC6}" type="slidenum">
              <a:rPr lang="en-US" smtClean="0"/>
              <a:pPr/>
              <a:t>‹#›</a:t>
            </a:fld>
            <a:endParaRPr lang="en-US" dirty="0"/>
          </a:p>
        </p:txBody>
      </p:sp>
    </p:spTree>
    <p:extLst>
      <p:ext uri="{BB962C8B-B14F-4D97-AF65-F5344CB8AC3E}">
        <p14:creationId xmlns:p14="http://schemas.microsoft.com/office/powerpoint/2010/main" val="1602371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0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5057"/>
          </a:xfrm>
          <a:prstGeom prst="rect">
            <a:avLst/>
          </a:prstGeom>
        </p:spPr>
        <p:txBody>
          <a:bodyPr vert="horz" lIns="91440" tIns="45720" rIns="91440" bIns="45720" rtlCol="0"/>
          <a:lstStyle>
            <a:lvl1pPr algn="r">
              <a:defRPr sz="1200"/>
            </a:lvl1pPr>
          </a:lstStyle>
          <a:p>
            <a:fld id="{3265713E-A514-4470-823F-2D78992CD43C}" type="datetimeFigureOut">
              <a:rPr lang="en-US" smtClean="0"/>
              <a:pPr/>
              <a:t>1/30/20</a:t>
            </a:fld>
            <a:endParaRPr lang="en-US" dirty="0"/>
          </a:p>
        </p:txBody>
      </p:sp>
      <p:sp>
        <p:nvSpPr>
          <p:cNvPr id="4" name="Slide Image Placeholder 3"/>
          <p:cNvSpPr>
            <a:spLocks noGrp="1" noRot="1" noChangeAspect="1"/>
          </p:cNvSpPr>
          <p:nvPr>
            <p:ph type="sldImg" idx="2"/>
          </p:nvPr>
        </p:nvSpPr>
        <p:spPr>
          <a:xfrm>
            <a:off x="395288" y="682625"/>
            <a:ext cx="6067425" cy="34131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395287" y="4323041"/>
            <a:ext cx="6067425" cy="4095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44502"/>
            <a:ext cx="6462712" cy="455057"/>
          </a:xfrm>
          <a:prstGeom prst="rect">
            <a:avLst/>
          </a:prstGeom>
        </p:spPr>
        <p:txBody>
          <a:bodyPr vert="horz" lIns="91440" tIns="45720" rIns="91440" bIns="45720" rtlCol="0" anchor="t"/>
          <a:lstStyle>
            <a:lvl1pPr algn="ctr">
              <a:defRPr sz="800">
                <a:latin typeface="Arial" charset="0"/>
                <a:ea typeface="Arial" charset="0"/>
                <a:cs typeface="Arial" charset="0"/>
              </a:defRPr>
            </a:lvl1pPr>
          </a:lstStyle>
          <a:p>
            <a:r>
              <a:rPr lang="de-DE" dirty="0"/>
              <a:t>© </a:t>
            </a:r>
            <a:r>
              <a:rPr lang="de-DE" dirty="0" err="1"/>
              <a:t>Scaled</a:t>
            </a:r>
            <a:r>
              <a:rPr lang="de-DE" dirty="0"/>
              <a:t> Agile, Inc.</a:t>
            </a:r>
            <a:endParaRPr lang="en-US" dirty="0"/>
          </a:p>
        </p:txBody>
      </p:sp>
      <p:sp>
        <p:nvSpPr>
          <p:cNvPr id="7" name="Slide Number Placeholder 6"/>
          <p:cNvSpPr>
            <a:spLocks noGrp="1"/>
          </p:cNvSpPr>
          <p:nvPr>
            <p:ph type="sldNum" sz="quarter" idx="5"/>
          </p:nvPr>
        </p:nvSpPr>
        <p:spPr>
          <a:xfrm>
            <a:off x="3697328" y="8644502"/>
            <a:ext cx="1023402" cy="323228"/>
          </a:xfrm>
          <a:prstGeom prst="rect">
            <a:avLst/>
          </a:prstGeom>
        </p:spPr>
        <p:txBody>
          <a:bodyPr vert="horz" lIns="91440" tIns="45720" rIns="91440" bIns="45720" rtlCol="0" anchor="t"/>
          <a:lstStyle>
            <a:lvl1pPr algn="l">
              <a:defRPr sz="800">
                <a:latin typeface="Arial" charset="0"/>
                <a:ea typeface="Arial" charset="0"/>
                <a:cs typeface="Arial" charset="0"/>
              </a:defRPr>
            </a:lvl1pPr>
          </a:lstStyle>
          <a:p>
            <a:r>
              <a:rPr lang="en-US"/>
              <a:t>4 - </a:t>
            </a:r>
            <a:fld id="{F0EB2F42-7EB3-426A-AE0F-BE645EFDC311}" type="slidenum">
              <a:rPr lang="en-US" smtClean="0"/>
              <a:pPr/>
              <a:t>‹#›</a:t>
            </a:fld>
            <a:endParaRPr lang="en-US" dirty="0"/>
          </a:p>
        </p:txBody>
      </p:sp>
    </p:spTree>
    <p:extLst>
      <p:ext uri="{BB962C8B-B14F-4D97-AF65-F5344CB8AC3E}">
        <p14:creationId xmlns:p14="http://schemas.microsoft.com/office/powerpoint/2010/main" val="20447721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a:t>
            </a:fld>
            <a:endParaRPr lang="en-US" dirty="0"/>
          </a:p>
        </p:txBody>
      </p:sp>
    </p:spTree>
    <p:extLst>
      <p:ext uri="{BB962C8B-B14F-4D97-AF65-F5344CB8AC3E}">
        <p14:creationId xmlns:p14="http://schemas.microsoft.com/office/powerpoint/2010/main" val="45006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16</a:t>
            </a:fld>
            <a:endParaRPr lang="en-US" dirty="0"/>
          </a:p>
        </p:txBody>
      </p:sp>
    </p:spTree>
    <p:extLst>
      <p:ext uri="{BB962C8B-B14F-4D97-AF65-F5344CB8AC3E}">
        <p14:creationId xmlns:p14="http://schemas.microsoft.com/office/powerpoint/2010/main" val="3165283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22</a:t>
            </a:fld>
            <a:endParaRPr lang="en-US" dirty="0"/>
          </a:p>
        </p:txBody>
      </p:sp>
    </p:spTree>
    <p:extLst>
      <p:ext uri="{BB962C8B-B14F-4D97-AF65-F5344CB8AC3E}">
        <p14:creationId xmlns:p14="http://schemas.microsoft.com/office/powerpoint/2010/main" val="277763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DC4C2-1707-B34C-8B85-3F6FAF54AD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89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25</a:t>
            </a:fld>
            <a:endParaRPr lang="en-US" dirty="0"/>
          </a:p>
        </p:txBody>
      </p:sp>
    </p:spTree>
    <p:extLst>
      <p:ext uri="{BB962C8B-B14F-4D97-AF65-F5344CB8AC3E}">
        <p14:creationId xmlns:p14="http://schemas.microsoft.com/office/powerpoint/2010/main" val="217651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E0DA0D-8CEE-B544-A052-0FC687578EE9}" type="slidenum">
              <a:rPr lang="en-US" smtClean="0"/>
              <a:t>29</a:t>
            </a:fld>
            <a:endParaRPr lang="en-US" dirty="0"/>
          </a:p>
        </p:txBody>
      </p:sp>
    </p:spTree>
    <p:extLst>
      <p:ext uri="{BB962C8B-B14F-4D97-AF65-F5344CB8AC3E}">
        <p14:creationId xmlns:p14="http://schemas.microsoft.com/office/powerpoint/2010/main" val="3883961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30</a:t>
            </a:fld>
            <a:endParaRPr lang="en-US" dirty="0"/>
          </a:p>
        </p:txBody>
      </p:sp>
    </p:spTree>
    <p:extLst>
      <p:ext uri="{BB962C8B-B14F-4D97-AF65-F5344CB8AC3E}">
        <p14:creationId xmlns:p14="http://schemas.microsoft.com/office/powerpoint/2010/main" val="266751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32</a:t>
            </a:fld>
            <a:endParaRPr lang="en-US" dirty="0"/>
          </a:p>
        </p:txBody>
      </p:sp>
    </p:spTree>
    <p:extLst>
      <p:ext uri="{BB962C8B-B14F-4D97-AF65-F5344CB8AC3E}">
        <p14:creationId xmlns:p14="http://schemas.microsoft.com/office/powerpoint/2010/main" val="341334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b="0" i="0" kern="1200" dirty="0">
              <a:solidFill>
                <a:schemeClr val="tx1"/>
              </a:solidFill>
              <a:effectLst/>
              <a:latin typeface="+mn-lt"/>
              <a:ea typeface="ＭＳ Ｐゴシック" charset="0"/>
            </a:endParaRPr>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33</a:t>
            </a:fld>
            <a:endParaRPr lang="en-US"/>
          </a:p>
        </p:txBody>
      </p:sp>
    </p:spTree>
    <p:extLst>
      <p:ext uri="{BB962C8B-B14F-4D97-AF65-F5344CB8AC3E}">
        <p14:creationId xmlns:p14="http://schemas.microsoft.com/office/powerpoint/2010/main" val="21344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34</a:t>
            </a:fld>
            <a:endParaRPr lang="en-US"/>
          </a:p>
        </p:txBody>
      </p:sp>
    </p:spTree>
    <p:extLst>
      <p:ext uri="{BB962C8B-B14F-4D97-AF65-F5344CB8AC3E}">
        <p14:creationId xmlns:p14="http://schemas.microsoft.com/office/powerpoint/2010/main" val="2189032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35</a:t>
            </a:fld>
            <a:endParaRPr lang="en-US"/>
          </a:p>
        </p:txBody>
      </p:sp>
    </p:spTree>
    <p:extLst>
      <p:ext uri="{BB962C8B-B14F-4D97-AF65-F5344CB8AC3E}">
        <p14:creationId xmlns:p14="http://schemas.microsoft.com/office/powerpoint/2010/main" val="419354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a:t>
            </a:fld>
            <a:endParaRPr lang="en-US" dirty="0"/>
          </a:p>
        </p:txBody>
      </p:sp>
    </p:spTree>
    <p:extLst>
      <p:ext uri="{BB962C8B-B14F-4D97-AF65-F5344CB8AC3E}">
        <p14:creationId xmlns:p14="http://schemas.microsoft.com/office/powerpoint/2010/main" val="2526991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36</a:t>
            </a:fld>
            <a:endParaRPr lang="en-US" dirty="0"/>
          </a:p>
        </p:txBody>
      </p:sp>
    </p:spTree>
    <p:extLst>
      <p:ext uri="{BB962C8B-B14F-4D97-AF65-F5344CB8AC3E}">
        <p14:creationId xmlns:p14="http://schemas.microsoft.com/office/powerpoint/2010/main" val="14226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38</a:t>
            </a:fld>
            <a:endParaRPr lang="en-US" dirty="0"/>
          </a:p>
        </p:txBody>
      </p:sp>
    </p:spTree>
    <p:extLst>
      <p:ext uri="{BB962C8B-B14F-4D97-AF65-F5344CB8AC3E}">
        <p14:creationId xmlns:p14="http://schemas.microsoft.com/office/powerpoint/2010/main" val="745300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40</a:t>
            </a:fld>
            <a:endParaRPr lang="en-US" dirty="0"/>
          </a:p>
        </p:txBody>
      </p:sp>
    </p:spTree>
    <p:extLst>
      <p:ext uri="{BB962C8B-B14F-4D97-AF65-F5344CB8AC3E}">
        <p14:creationId xmlns:p14="http://schemas.microsoft.com/office/powerpoint/2010/main" val="27112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41</a:t>
            </a:fld>
            <a:endParaRPr lang="en-US" dirty="0"/>
          </a:p>
        </p:txBody>
      </p:sp>
    </p:spTree>
    <p:extLst>
      <p:ext uri="{BB962C8B-B14F-4D97-AF65-F5344CB8AC3E}">
        <p14:creationId xmlns:p14="http://schemas.microsoft.com/office/powerpoint/2010/main" val="4062482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42</a:t>
            </a:fld>
            <a:endParaRPr lang="en-US" dirty="0"/>
          </a:p>
        </p:txBody>
      </p:sp>
    </p:spTree>
    <p:extLst>
      <p:ext uri="{BB962C8B-B14F-4D97-AF65-F5344CB8AC3E}">
        <p14:creationId xmlns:p14="http://schemas.microsoft.com/office/powerpoint/2010/main" val="2643783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43</a:t>
            </a:fld>
            <a:endParaRPr lang="en-US" dirty="0"/>
          </a:p>
        </p:txBody>
      </p:sp>
    </p:spTree>
    <p:extLst>
      <p:ext uri="{BB962C8B-B14F-4D97-AF65-F5344CB8AC3E}">
        <p14:creationId xmlns:p14="http://schemas.microsoft.com/office/powerpoint/2010/main" val="1316977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44</a:t>
            </a:fld>
            <a:endParaRPr lang="en-US" dirty="0"/>
          </a:p>
        </p:txBody>
      </p:sp>
    </p:spTree>
    <p:extLst>
      <p:ext uri="{BB962C8B-B14F-4D97-AF65-F5344CB8AC3E}">
        <p14:creationId xmlns:p14="http://schemas.microsoft.com/office/powerpoint/2010/main" val="499609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46</a:t>
            </a:fld>
            <a:endParaRPr lang="en-US" dirty="0"/>
          </a:p>
        </p:txBody>
      </p:sp>
    </p:spTree>
    <p:extLst>
      <p:ext uri="{BB962C8B-B14F-4D97-AF65-F5344CB8AC3E}">
        <p14:creationId xmlns:p14="http://schemas.microsoft.com/office/powerpoint/2010/main" val="2989018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49</a:t>
            </a:fld>
            <a:endParaRPr lang="en-US" dirty="0"/>
          </a:p>
        </p:txBody>
      </p:sp>
    </p:spTree>
    <p:extLst>
      <p:ext uri="{BB962C8B-B14F-4D97-AF65-F5344CB8AC3E}">
        <p14:creationId xmlns:p14="http://schemas.microsoft.com/office/powerpoint/2010/main" val="1357179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50</a:t>
            </a:fld>
            <a:endParaRPr lang="en-US" dirty="0"/>
          </a:p>
        </p:txBody>
      </p:sp>
    </p:spTree>
    <p:extLst>
      <p:ext uri="{BB962C8B-B14F-4D97-AF65-F5344CB8AC3E}">
        <p14:creationId xmlns:p14="http://schemas.microsoft.com/office/powerpoint/2010/main" val="243533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dirty="0"/>
          </a:p>
        </p:txBody>
      </p:sp>
      <p:sp>
        <p:nvSpPr>
          <p:cNvPr id="2140162" name="Rectangle 2"/>
          <p:cNvSpPr>
            <a:spLocks noGrp="1" noRot="1" noChangeAspect="1" noChangeArrowheads="1" noTextEdit="1"/>
          </p:cNvSpPr>
          <p:nvPr>
            <p:ph type="sldImg"/>
          </p:nvPr>
        </p:nvSpPr>
        <p:spPr>
          <a:xfrm>
            <a:off x="1143000" y="457200"/>
            <a:ext cx="4572000" cy="2571750"/>
          </a:xfrm>
          <a:ln/>
        </p:spPr>
      </p:sp>
      <p:sp>
        <p:nvSpPr>
          <p:cNvPr id="2140163" name="Rectangle 3"/>
          <p:cNvSpPr>
            <a:spLocks noGrp="1" noChangeArrowheads="1"/>
          </p:cNvSpPr>
          <p:nvPr>
            <p:ph type="body" idx="1"/>
          </p:nvPr>
        </p:nvSpPr>
        <p:spPr/>
        <p:txBody>
          <a:bodyPr/>
          <a:lstStyle/>
          <a:p>
            <a:pPr marL="0" indent="0">
              <a:buFont typeface="Arial"/>
              <a:buNone/>
            </a:pPr>
            <a:endParaRPr lang="en-US" baseline="0" dirty="0"/>
          </a:p>
        </p:txBody>
      </p:sp>
    </p:spTree>
    <p:extLst>
      <p:ext uri="{BB962C8B-B14F-4D97-AF65-F5344CB8AC3E}">
        <p14:creationId xmlns:p14="http://schemas.microsoft.com/office/powerpoint/2010/main" val="85506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22885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54</a:t>
            </a:fld>
            <a:endParaRPr lang="en-US" dirty="0"/>
          </a:p>
        </p:txBody>
      </p:sp>
    </p:spTree>
    <p:extLst>
      <p:ext uri="{BB962C8B-B14F-4D97-AF65-F5344CB8AC3E}">
        <p14:creationId xmlns:p14="http://schemas.microsoft.com/office/powerpoint/2010/main" val="1698078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55</a:t>
            </a:fld>
            <a:endParaRPr lang="en-US" dirty="0"/>
          </a:p>
        </p:txBody>
      </p:sp>
    </p:spTree>
    <p:extLst>
      <p:ext uri="{BB962C8B-B14F-4D97-AF65-F5344CB8AC3E}">
        <p14:creationId xmlns:p14="http://schemas.microsoft.com/office/powerpoint/2010/main" val="3105896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57</a:t>
            </a:fld>
            <a:endParaRPr lang="en-US" dirty="0"/>
          </a:p>
        </p:txBody>
      </p:sp>
    </p:spTree>
    <p:extLst>
      <p:ext uri="{BB962C8B-B14F-4D97-AF65-F5344CB8AC3E}">
        <p14:creationId xmlns:p14="http://schemas.microsoft.com/office/powerpoint/2010/main" val="2071026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58</a:t>
            </a:fld>
            <a:endParaRPr lang="en-US" dirty="0"/>
          </a:p>
        </p:txBody>
      </p:sp>
    </p:spTree>
    <p:extLst>
      <p:ext uri="{BB962C8B-B14F-4D97-AF65-F5344CB8AC3E}">
        <p14:creationId xmlns:p14="http://schemas.microsoft.com/office/powerpoint/2010/main" val="2716050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61</a:t>
            </a:fld>
            <a:endParaRPr lang="en-US" dirty="0"/>
          </a:p>
        </p:txBody>
      </p:sp>
    </p:spTree>
    <p:extLst>
      <p:ext uri="{BB962C8B-B14F-4D97-AF65-F5344CB8AC3E}">
        <p14:creationId xmlns:p14="http://schemas.microsoft.com/office/powerpoint/2010/main" val="107561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dirty="0"/>
          </a:p>
        </p:txBody>
      </p:sp>
      <p:sp>
        <p:nvSpPr>
          <p:cNvPr id="2140162" name="Rectangle 2"/>
          <p:cNvSpPr>
            <a:spLocks noGrp="1" noRot="1" noChangeAspect="1" noChangeArrowheads="1" noTextEdit="1"/>
          </p:cNvSpPr>
          <p:nvPr>
            <p:ph type="sldImg"/>
          </p:nvPr>
        </p:nvSpPr>
        <p:spPr>
          <a:xfrm>
            <a:off x="1143000" y="457200"/>
            <a:ext cx="4572000" cy="2571750"/>
          </a:xfrm>
          <a:ln/>
        </p:spPr>
      </p:sp>
      <p:sp>
        <p:nvSpPr>
          <p:cNvPr id="2140163" name="Rectangle 3"/>
          <p:cNvSpPr>
            <a:spLocks noGrp="1" noChangeArrowheads="1"/>
          </p:cNvSpPr>
          <p:nvPr>
            <p:ph type="body" idx="1"/>
          </p:nvPr>
        </p:nvSpPr>
        <p:spPr/>
        <p:txBody>
          <a:bodyPr/>
          <a:lstStyle/>
          <a:p>
            <a:pPr marL="0" indent="0">
              <a:buFont typeface="Arial"/>
              <a:buNone/>
            </a:pPr>
            <a:endParaRPr lang="en-US" baseline="0" dirty="0"/>
          </a:p>
        </p:txBody>
      </p:sp>
    </p:spTree>
    <p:extLst>
      <p:ext uri="{BB962C8B-B14F-4D97-AF65-F5344CB8AC3E}">
        <p14:creationId xmlns:p14="http://schemas.microsoft.com/office/powerpoint/2010/main" val="390248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dirty="0"/>
          </a:p>
        </p:txBody>
      </p:sp>
      <p:sp>
        <p:nvSpPr>
          <p:cNvPr id="2140162" name="Rectangle 2"/>
          <p:cNvSpPr>
            <a:spLocks noGrp="1" noRot="1" noChangeAspect="1" noChangeArrowheads="1" noTextEdit="1"/>
          </p:cNvSpPr>
          <p:nvPr>
            <p:ph type="sldImg"/>
          </p:nvPr>
        </p:nvSpPr>
        <p:spPr>
          <a:xfrm>
            <a:off x="1143000" y="457200"/>
            <a:ext cx="4572000" cy="2571750"/>
          </a:xfrm>
          <a:ln/>
        </p:spPr>
      </p:sp>
      <p:sp>
        <p:nvSpPr>
          <p:cNvPr id="2140163" name="Rectangle 3"/>
          <p:cNvSpPr>
            <a:spLocks noGrp="1" noChangeArrowheads="1"/>
          </p:cNvSpPr>
          <p:nvPr>
            <p:ph type="body" idx="1"/>
          </p:nvPr>
        </p:nvSpPr>
        <p:spPr/>
        <p:txBody>
          <a:bodyPr/>
          <a:lstStyle/>
          <a:p>
            <a:pPr marL="0" indent="0">
              <a:buFont typeface="Arial"/>
              <a:buNone/>
            </a:pPr>
            <a:endParaRPr lang="en-US" baseline="0" dirty="0"/>
          </a:p>
        </p:txBody>
      </p:sp>
    </p:spTree>
    <p:extLst>
      <p:ext uri="{BB962C8B-B14F-4D97-AF65-F5344CB8AC3E}">
        <p14:creationId xmlns:p14="http://schemas.microsoft.com/office/powerpoint/2010/main" val="3348503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11</a:t>
            </a:fld>
            <a:endParaRPr lang="en-US" dirty="0"/>
          </a:p>
        </p:txBody>
      </p:sp>
    </p:spTree>
    <p:extLst>
      <p:ext uri="{BB962C8B-B14F-4D97-AF65-F5344CB8AC3E}">
        <p14:creationId xmlns:p14="http://schemas.microsoft.com/office/powerpoint/2010/main" val="355473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t>© Scaled Agile, Inc.</a:t>
            </a:r>
            <a:endParaRPr lang="en-US" dirty="0"/>
          </a:p>
        </p:txBody>
      </p:sp>
      <p:sp>
        <p:nvSpPr>
          <p:cNvPr id="5" name="Slide Number Placeholder 4"/>
          <p:cNvSpPr>
            <a:spLocks noGrp="1"/>
          </p:cNvSpPr>
          <p:nvPr>
            <p:ph type="sldNum" sz="quarter" idx="5"/>
          </p:nvPr>
        </p:nvSpPr>
        <p:spPr/>
        <p:txBody>
          <a:bodyPr/>
          <a:lstStyle/>
          <a:p>
            <a:r>
              <a:rPr lang="en-US"/>
              <a:t>4 - </a:t>
            </a:r>
            <a:fld id="{F0EB2F42-7EB3-426A-AE0F-BE645EFDC311}" type="slidenum">
              <a:rPr lang="en-US" smtClean="0"/>
              <a:pPr/>
              <a:t>13</a:t>
            </a:fld>
            <a:endParaRPr lang="en-US" dirty="0"/>
          </a:p>
        </p:txBody>
      </p:sp>
    </p:spTree>
    <p:extLst>
      <p:ext uri="{BB962C8B-B14F-4D97-AF65-F5344CB8AC3E}">
        <p14:creationId xmlns:p14="http://schemas.microsoft.com/office/powerpoint/2010/main" val="1935606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kern="1200" dirty="0">
                <a:solidFill>
                  <a:schemeClr val="tx1"/>
                </a:solidFill>
                <a:effectLst/>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14</a:t>
            </a:fld>
            <a:endParaRPr lang="en-US" dirty="0"/>
          </a:p>
        </p:txBody>
      </p:sp>
    </p:spTree>
    <p:extLst>
      <p:ext uri="{BB962C8B-B14F-4D97-AF65-F5344CB8AC3E}">
        <p14:creationId xmlns:p14="http://schemas.microsoft.com/office/powerpoint/2010/main" val="3813144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DC4C2-1707-B34C-8B85-3F6FAF54ADAE}" type="slidenum">
              <a:rPr lang="en-US" smtClean="0"/>
              <a:pPr>
                <a:defRPr/>
              </a:pPr>
              <a:t>15</a:t>
            </a:fld>
            <a:endParaRPr lang="en-US" dirty="0"/>
          </a:p>
        </p:txBody>
      </p:sp>
    </p:spTree>
    <p:extLst>
      <p:ext uri="{BB962C8B-B14F-4D97-AF65-F5344CB8AC3E}">
        <p14:creationId xmlns:p14="http://schemas.microsoft.com/office/powerpoint/2010/main" val="4234940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4.5-PPT-Master-Background-Textures_01-Cover-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384" cy="5157216"/>
          </a:xfrm>
          <a:prstGeom prst="rect">
            <a:avLst/>
          </a:prstGeom>
        </p:spPr>
      </p:pic>
      <p:sp>
        <p:nvSpPr>
          <p:cNvPr id="5123" name="Rectangle 3"/>
          <p:cNvSpPr>
            <a:spLocks noGrp="1" noChangeArrowheads="1"/>
          </p:cNvSpPr>
          <p:nvPr>
            <p:ph type="ctrTitle"/>
          </p:nvPr>
        </p:nvSpPr>
        <p:spPr>
          <a:xfrm>
            <a:off x="471842" y="604648"/>
            <a:ext cx="8320501" cy="992981"/>
          </a:xfr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400" b="0" i="0" dirty="0">
                <a:solidFill>
                  <a:schemeClr val="bg1"/>
                </a:solidFill>
                <a:latin typeface="+mj-lt"/>
                <a:ea typeface="+mj-ea"/>
                <a:cs typeface="+mj-cs"/>
              </a:defRPr>
            </a:lvl1pPr>
          </a:lstStyle>
          <a:p>
            <a:r>
              <a:rPr lang="en-US" altLang="en-US"/>
              <a:t>Click to edit Master title style</a:t>
            </a:r>
            <a:endParaRPr lang="en-US" altLang="en-US" dirty="0"/>
          </a:p>
        </p:txBody>
      </p:sp>
      <p:sp>
        <p:nvSpPr>
          <p:cNvPr id="5124" name="Rectangle 4"/>
          <p:cNvSpPr>
            <a:spLocks noGrp="1" noChangeArrowheads="1"/>
          </p:cNvSpPr>
          <p:nvPr>
            <p:ph type="subTitle" idx="1"/>
          </p:nvPr>
        </p:nvSpPr>
        <p:spPr>
          <a:xfrm>
            <a:off x="471843" y="1626489"/>
            <a:ext cx="8320500" cy="392415"/>
          </a:xfrm>
          <a:solidFill>
            <a:schemeClr val="bg1">
              <a:alpha val="0"/>
            </a:schemeClr>
          </a:solidFill>
          <a:ln>
            <a:solidFill>
              <a:schemeClr val="bg1">
                <a:alpha val="0"/>
              </a:schemeClr>
            </a:solidFill>
          </a:ln>
          <a:effectLst/>
        </p:spPr>
        <p:txBody>
          <a:bodyPr>
            <a:noAutofit/>
          </a:bodyPr>
          <a:lstStyle>
            <a:lvl1pPr marL="0" indent="0" algn="l" rtl="0" eaLnBrk="1" fontAlgn="base" hangingPunct="1">
              <a:spcBef>
                <a:spcPts val="0"/>
              </a:spcBef>
              <a:spcAft>
                <a:spcPts val="150"/>
              </a:spcAft>
              <a:buClr>
                <a:schemeClr val="tx2"/>
              </a:buClr>
              <a:buSzPct val="100000"/>
              <a:buFont typeface="Wingdings" pitchFamily="2" charset="2"/>
              <a:buNone/>
              <a:defRPr lang="en-US" altLang="en-US" sz="2200" b="0" dirty="0">
                <a:solidFill>
                  <a:schemeClr val="bg2"/>
                </a:solidFill>
                <a:latin typeface="+mn-lt"/>
                <a:ea typeface="+mn-ea"/>
                <a:cs typeface="+mn-cs"/>
              </a:defRPr>
            </a:lvl1pPr>
          </a:lstStyle>
          <a:p>
            <a:r>
              <a:rPr lang="en-US" altLang="en-US"/>
              <a:t>Click to edit Master subtitle style</a:t>
            </a:r>
            <a:endParaRPr lang="en-US" altLang="en-US" dirty="0"/>
          </a:p>
        </p:txBody>
      </p:sp>
      <p:sp>
        <p:nvSpPr>
          <p:cNvPr id="11" name="TextBox 10"/>
          <p:cNvSpPr txBox="1"/>
          <p:nvPr userDrawn="1"/>
        </p:nvSpPr>
        <p:spPr>
          <a:xfrm>
            <a:off x="6684986" y="4861904"/>
            <a:ext cx="2107357" cy="207749"/>
          </a:xfrm>
          <a:prstGeom prst="rect">
            <a:avLst/>
          </a:prstGeom>
          <a:noFill/>
        </p:spPr>
        <p:txBody>
          <a:bodyPr wrap="square" rtlCol="0">
            <a:spAutoFit/>
          </a:bodyPr>
          <a:lstStyle/>
          <a:p>
            <a:pPr algn="ctr"/>
            <a:r>
              <a:rPr lang="en-US" sz="750">
                <a:solidFill>
                  <a:schemeClr val="tx1">
                    <a:lumMod val="60000"/>
                    <a:lumOff val="40000"/>
                  </a:schemeClr>
                </a:solidFill>
                <a:latin typeface="+mn-lt"/>
                <a:cs typeface="+mn-cs"/>
              </a:rPr>
              <a:t>© Scaled </a:t>
            </a:r>
            <a:r>
              <a:rPr lang="en-US" sz="750" dirty="0">
                <a:solidFill>
                  <a:schemeClr val="tx1">
                    <a:lumMod val="60000"/>
                    <a:lumOff val="40000"/>
                  </a:schemeClr>
                </a:solidFill>
                <a:latin typeface="+mn-lt"/>
                <a:cs typeface="+mn-cs"/>
              </a:rPr>
              <a:t>Agile, Inc</a:t>
            </a:r>
            <a:r>
              <a:rPr lang="en-US" sz="750">
                <a:solidFill>
                  <a:schemeClr val="tx1">
                    <a:lumMod val="60000"/>
                    <a:lumOff val="40000"/>
                  </a:schemeClr>
                </a:solidFill>
                <a:latin typeface="+mn-lt"/>
                <a:cs typeface="+mn-cs"/>
              </a:rPr>
              <a:t>. </a:t>
            </a:r>
            <a:endParaRPr lang="en-US" sz="750" dirty="0">
              <a:solidFill>
                <a:schemeClr val="tx1">
                  <a:lumMod val="60000"/>
                  <a:lumOff val="40000"/>
                </a:schemeClr>
              </a:solidFill>
              <a:latin typeface="+mn-lt"/>
              <a:cs typeface="+mn-cs"/>
            </a:endParaRPr>
          </a:p>
        </p:txBody>
      </p:sp>
      <p:pic>
        <p:nvPicPr>
          <p:cNvPr id="15" name="Picture 14" descr="PPT-size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700947" y="4591426"/>
            <a:ext cx="2133600" cy="243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bwMode="auto">
          <a:xfrm>
            <a:off x="0" y="0"/>
            <a:ext cx="9144000" cy="4714875"/>
          </a:xfrm>
          <a:prstGeom prst="rect">
            <a:avLst/>
          </a:prstGeom>
          <a:solidFill>
            <a:schemeClr val="bg1"/>
          </a:solidFill>
          <a:ln w="19050" cap="flat" cmpd="sng" algn="ctr">
            <a:solidFill>
              <a:schemeClr val="bg1">
                <a:alpha val="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Tree>
    <p:extLst>
      <p:ext uri="{BB962C8B-B14F-4D97-AF65-F5344CB8AC3E}">
        <p14:creationId xmlns:p14="http://schemas.microsoft.com/office/powerpoint/2010/main" val="4197820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8383" cy="5157216"/>
          </a:xfrm>
          <a:prstGeom prst="rect">
            <a:avLst/>
          </a:prstGeom>
        </p:spPr>
      </p:pic>
      <p:sp>
        <p:nvSpPr>
          <p:cNvPr id="45" name="TextBox 44"/>
          <p:cNvSpPr txBox="1"/>
          <p:nvPr userDrawn="1"/>
        </p:nvSpPr>
        <p:spPr>
          <a:xfrm>
            <a:off x="1509160" y="4904100"/>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Scaled Agile, Inc. </a:t>
            </a:r>
          </a:p>
        </p:txBody>
      </p:sp>
      <p:pic>
        <p:nvPicPr>
          <p:cNvPr id="46" name="Picture 45"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
        <p:nvSpPr>
          <p:cNvPr id="7" name="TextBox 6"/>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endParaRPr>
          </a:p>
        </p:txBody>
      </p:sp>
    </p:spTree>
    <p:extLst>
      <p:ext uri="{BB962C8B-B14F-4D97-AF65-F5344CB8AC3E}">
        <p14:creationId xmlns:p14="http://schemas.microsoft.com/office/powerpoint/2010/main" val="1625941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riation-Background Only Light">
    <p:spTree>
      <p:nvGrpSpPr>
        <p:cNvPr id="1" name=""/>
        <p:cNvGrpSpPr/>
        <p:nvPr/>
      </p:nvGrpSpPr>
      <p:grpSpPr>
        <a:xfrm>
          <a:off x="0" y="0"/>
          <a:ext cx="0" cy="0"/>
          <a:chOff x="0" y="0"/>
          <a:chExt cx="0" cy="0"/>
        </a:xfrm>
      </p:grpSpPr>
      <p:sp>
        <p:nvSpPr>
          <p:cNvPr id="8" name="TextBox 7"/>
          <p:cNvSpPr txBox="1"/>
          <p:nvPr userDrawn="1"/>
        </p:nvSpPr>
        <p:spPr>
          <a:xfrm>
            <a:off x="1509160" y="4904100"/>
            <a:ext cx="1890174" cy="184666"/>
          </a:xfrm>
          <a:prstGeom prst="rect">
            <a:avLst/>
          </a:prstGeom>
          <a:noFill/>
        </p:spPr>
        <p:txBody>
          <a:bodyPr wrap="square" rtlCol="0">
            <a:spAutoFit/>
          </a:bodyPr>
          <a:lstStyle/>
          <a:p>
            <a:r>
              <a:rPr lang="en-US" sz="600" dirty="0">
                <a:solidFill>
                  <a:schemeClr val="bg1">
                    <a:lumMod val="50000"/>
                  </a:schemeClr>
                </a:solidFill>
                <a:latin typeface="+mn-lt"/>
                <a:cs typeface="+mn-cs"/>
              </a:rPr>
              <a:t>© 2017 Scaled Agile, Inc. All Rights Reserved.</a:t>
            </a:r>
          </a:p>
        </p:txBody>
      </p:sp>
      <p:pic>
        <p:nvPicPr>
          <p:cNvPr id="9" name="Picture 8" descr="PPT-siz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pic>
        <p:nvPicPr>
          <p:cNvPr id="2" name="Picture 1" descr="4.5-PPTBackgrounds-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71432" cy="5164852"/>
          </a:xfrm>
          <a:prstGeom prst="rect">
            <a:avLst/>
          </a:prstGeom>
        </p:spPr>
      </p:pic>
      <p:sp>
        <p:nvSpPr>
          <p:cNvPr id="17" name="TextBox 16"/>
          <p:cNvSpPr txBox="1"/>
          <p:nvPr userDrawn="1"/>
        </p:nvSpPr>
        <p:spPr>
          <a:xfrm>
            <a:off x="1508760" y="4901184"/>
            <a:ext cx="1890174" cy="184666"/>
          </a:xfrm>
          <a:prstGeom prst="rect">
            <a:avLst/>
          </a:prstGeom>
          <a:noFill/>
        </p:spPr>
        <p:txBody>
          <a:bodyPr wrap="square" rtlCol="0">
            <a:spAutoFit/>
          </a:bodyPr>
          <a:lstStyle/>
          <a:p>
            <a:r>
              <a:rPr lang="en-US" sz="600" dirty="0">
                <a:solidFill>
                  <a:schemeClr val="bg1">
                    <a:lumMod val="50000"/>
                  </a:schemeClr>
                </a:solidFill>
                <a:latin typeface="+mn-lt"/>
                <a:cs typeface="+mn-cs"/>
              </a:rPr>
              <a:t>© Scaled Agile, Inc. </a:t>
            </a:r>
          </a:p>
        </p:txBody>
      </p:sp>
      <p:pic>
        <p:nvPicPr>
          <p:cNvPr id="18" name="Picture 17" descr="PPT-siz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768" y="4937760"/>
            <a:ext cx="1117600" cy="127127"/>
          </a:xfrm>
          <a:prstGeom prst="rect">
            <a:avLst/>
          </a:prstGeom>
        </p:spPr>
      </p:pic>
      <p:sp>
        <p:nvSpPr>
          <p:cNvPr id="13" name="TextBox 12"/>
          <p:cNvSpPr txBox="1"/>
          <p:nvPr userDrawn="1"/>
        </p:nvSpPr>
        <p:spPr>
          <a:xfrm>
            <a:off x="8015592" y="4800600"/>
            <a:ext cx="654080" cy="271393"/>
          </a:xfrm>
          <a:prstGeom prst="rect">
            <a:avLst/>
          </a:prstGeom>
          <a:noFill/>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tx1">
                    <a:lumMod val="65000"/>
                    <a:lumOff val="35000"/>
                  </a:schemeClr>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tx1">
                  <a:lumMod val="65000"/>
                  <a:lumOff val="35000"/>
                </a:schemeClr>
              </a:solidFill>
            </a:endParaRPr>
          </a:p>
        </p:txBody>
      </p:sp>
    </p:spTree>
    <p:extLst>
      <p:ext uri="{BB962C8B-B14F-4D97-AF65-F5344CB8AC3E}">
        <p14:creationId xmlns:p14="http://schemas.microsoft.com/office/powerpoint/2010/main" val="354458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1"/>
            <a:ext cx="9217848" cy="5157216"/>
          </a:xfrm>
          <a:prstGeom prst="rect">
            <a:avLst/>
          </a:prstGeom>
        </p:spPr>
      </p:pic>
      <p:pic>
        <p:nvPicPr>
          <p:cNvPr id="18" name="Picture 17" descr="FlipChart-newShado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74" y="723582"/>
            <a:ext cx="8691586" cy="4522206"/>
          </a:xfrm>
          <a:prstGeom prst="rect">
            <a:avLst/>
          </a:prstGeom>
        </p:spPr>
      </p:pic>
      <p:sp>
        <p:nvSpPr>
          <p:cNvPr id="10" name="Content Placeholder 4"/>
          <p:cNvSpPr>
            <a:spLocks noGrp="1"/>
          </p:cNvSpPr>
          <p:nvPr>
            <p:ph sz="quarter" idx="10"/>
          </p:nvPr>
        </p:nvSpPr>
        <p:spPr>
          <a:xfrm>
            <a:off x="583948" y="1975007"/>
            <a:ext cx="7874252" cy="2776944"/>
          </a:xfrm>
        </p:spPr>
        <p:txBody>
          <a:bodyPr/>
          <a:lstStyle>
            <a:lvl1pPr>
              <a:spcBef>
                <a:spcPts val="400"/>
              </a:spcBef>
              <a:spcAft>
                <a:spcPts val="400"/>
              </a:spcAft>
              <a:defRPr sz="1600"/>
            </a:lvl1pPr>
            <a:lvl2pPr>
              <a:spcBef>
                <a:spcPts val="600"/>
              </a:spcBef>
              <a:spcAft>
                <a:spcPts val="600"/>
              </a:spcAft>
              <a:defRPr sz="1600"/>
            </a:lvl2pPr>
            <a:lvl3pPr>
              <a:defRPr sz="1350"/>
            </a:lvl3pPr>
          </a:lstStyle>
          <a:p>
            <a:pPr lvl="0"/>
            <a:r>
              <a:rPr lang="en-US"/>
              <a:t>Click to edit Master text styles</a:t>
            </a:r>
          </a:p>
          <a:p>
            <a:pPr lvl="1"/>
            <a:r>
              <a:rPr lang="en-US"/>
              <a:t>Second level</a:t>
            </a:r>
          </a:p>
        </p:txBody>
      </p:sp>
      <p:sp>
        <p:nvSpPr>
          <p:cNvPr id="16" name="TextBox 15"/>
          <p:cNvSpPr txBox="1"/>
          <p:nvPr userDrawn="1"/>
        </p:nvSpPr>
        <p:spPr>
          <a:xfrm>
            <a:off x="1509160" y="4904100"/>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Scaled Agile, Inc. </a:t>
            </a:r>
          </a:p>
        </p:txBody>
      </p:sp>
      <p:pic>
        <p:nvPicPr>
          <p:cNvPr id="17" name="Picture 16" descr="PPT-size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
        <p:nvSpPr>
          <p:cNvPr id="19" name="TextBox 18"/>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endParaRPr>
          </a:p>
        </p:txBody>
      </p:sp>
    </p:spTree>
    <p:extLst>
      <p:ext uri="{BB962C8B-B14F-4D97-AF65-F5344CB8AC3E}">
        <p14:creationId xmlns:p14="http://schemas.microsoft.com/office/powerpoint/2010/main" val="3550581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7" name="Rectangle 6"/>
          <p:cNvSpPr/>
          <p:nvPr userDrawn="1"/>
        </p:nvSpPr>
        <p:spPr>
          <a:xfrm flipV="1">
            <a:off x="0" y="5017388"/>
            <a:ext cx="9154523" cy="135015"/>
          </a:xfrm>
          <a:prstGeom prst="rect">
            <a:avLst/>
          </a:prstGeom>
          <a:solidFill>
            <a:srgbClr val="F7A032"/>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accent4"/>
              </a:solidFill>
            </a:endParaRPr>
          </a:p>
        </p:txBody>
      </p:sp>
      <p:sp>
        <p:nvSpPr>
          <p:cNvPr id="8" name="Oval 7"/>
          <p:cNvSpPr/>
          <p:nvPr userDrawn="1"/>
        </p:nvSpPr>
        <p:spPr>
          <a:xfrm>
            <a:off x="4420946" y="4829277"/>
            <a:ext cx="314305" cy="314223"/>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userDrawn="1"/>
        </p:nvSpPr>
        <p:spPr>
          <a:xfrm>
            <a:off x="0" y="-5603"/>
            <a:ext cx="9146382" cy="552990"/>
          </a:xfrm>
          <a:prstGeom prst="rect">
            <a:avLst/>
          </a:prstGeom>
          <a:solidFill>
            <a:srgbClr val="387AAB"/>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1" name="Picture 10" descr="Sphere only flat white-01.eps"/>
          <p:cNvPicPr>
            <a:picLocks noChangeAspect="1"/>
          </p:cNvPicPr>
          <p:nvPr userDrawn="1"/>
        </p:nvPicPr>
        <p:blipFill rotWithShape="1">
          <a:blip r:embed="rId2">
            <a:extLst>
              <a:ext uri="{28A0092B-C50C-407E-A947-70E740481C1C}">
                <a14:useLocalDpi xmlns:a14="http://schemas.microsoft.com/office/drawing/2010/main" val="0"/>
              </a:ext>
            </a:extLst>
          </a:blip>
          <a:srcRect t="20458" r="19827" b="12812"/>
          <a:stretch/>
        </p:blipFill>
        <p:spPr>
          <a:xfrm>
            <a:off x="8380926" y="-7112"/>
            <a:ext cx="767637" cy="638770"/>
          </a:xfrm>
          <a:prstGeom prst="rect">
            <a:avLst/>
          </a:prstGeom>
        </p:spPr>
      </p:pic>
      <p:sp>
        <p:nvSpPr>
          <p:cNvPr id="19" name="TextBox 18"/>
          <p:cNvSpPr txBox="1"/>
          <p:nvPr userDrawn="1"/>
        </p:nvSpPr>
        <p:spPr>
          <a:xfrm>
            <a:off x="-195883" y="1433325"/>
            <a:ext cx="685979" cy="685800"/>
          </a:xfrm>
          <a:prstGeom prst="rect">
            <a:avLst/>
          </a:prstGeom>
        </p:spPr>
        <p:txBody>
          <a:bodyPr vert="horz" wrap="none" lIns="0" tIns="0" rIns="0" bIns="0" rtlCol="0" anchor="ctr">
            <a:normAutofit/>
          </a:bodyPr>
          <a:lstStyle/>
          <a:p>
            <a:pPr algn="l"/>
            <a:endParaRPr lang="en-US" sz="1350" dirty="0">
              <a:solidFill>
                <a:schemeClr val="bg2"/>
              </a:solidFill>
            </a:endParaRPr>
          </a:p>
        </p:txBody>
      </p:sp>
      <p:sp>
        <p:nvSpPr>
          <p:cNvPr id="3" name="Text Placeholder 2"/>
          <p:cNvSpPr>
            <a:spLocks noGrp="1"/>
          </p:cNvSpPr>
          <p:nvPr>
            <p:ph type="body" sz="quarter" idx="10" hasCustomPrompt="1"/>
          </p:nvPr>
        </p:nvSpPr>
        <p:spPr>
          <a:xfrm>
            <a:off x="100039" y="100326"/>
            <a:ext cx="8280887" cy="320779"/>
          </a:xfrm>
          <a:prstGeom prst="rect">
            <a:avLst/>
          </a:prstGeom>
        </p:spPr>
        <p:txBody>
          <a:bodyPr vert="horz" anchor="ctr"/>
          <a:lstStyle>
            <a:lvl1pPr marL="0" indent="0">
              <a:buNone/>
              <a:defRPr sz="2100" b="0" i="0" baseline="0">
                <a:solidFill>
                  <a:srgbClr val="FFFFFF"/>
                </a:solidFill>
                <a:latin typeface="Arial" panose="020B0604020202020204" pitchFamily="34" charset="0"/>
                <a:cs typeface="Arial" panose="020B0604020202020204" pitchFamily="34" charset="0"/>
              </a:defRPr>
            </a:lvl1pPr>
          </a:lstStyle>
          <a:p>
            <a:pPr lvl="0"/>
            <a:r>
              <a:rPr lang="en-US" dirty="0"/>
              <a:t>Slide Title</a:t>
            </a:r>
          </a:p>
        </p:txBody>
      </p:sp>
      <p:sp>
        <p:nvSpPr>
          <p:cNvPr id="4" name="Slide Number Placeholder 3"/>
          <p:cNvSpPr>
            <a:spLocks noGrp="1"/>
          </p:cNvSpPr>
          <p:nvPr>
            <p:ph type="sldNum" sz="quarter" idx="11"/>
          </p:nvPr>
        </p:nvSpPr>
        <p:spPr>
          <a:xfrm>
            <a:off x="4312158" y="4869381"/>
            <a:ext cx="523022" cy="273844"/>
          </a:xfrm>
          <a:prstGeom prst="rect">
            <a:avLst/>
          </a:prstGeom>
        </p:spPr>
        <p:txBody>
          <a:bodyPr/>
          <a:lstStyle>
            <a:lvl1pPr algn="ctr">
              <a:defRPr sz="1200" b="0" i="0">
                <a:solidFill>
                  <a:srgbClr val="828282"/>
                </a:solidFill>
                <a:latin typeface="Arial" panose="020B0604020202020204" pitchFamily="34" charset="0"/>
                <a:cs typeface="Arial" panose="020B0604020202020204" pitchFamily="34" charset="0"/>
              </a:defRPr>
            </a:lvl1pPr>
          </a:lstStyle>
          <a:p>
            <a:fld id="{794C9CA9-6CF1-C548-A8AA-DF41349CAF91}" type="slidenum">
              <a:rPr lang="en-US" smtClean="0"/>
              <a:pPr/>
              <a:t>‹#›</a:t>
            </a:fld>
            <a:endParaRPr lang="en-US" dirty="0"/>
          </a:p>
        </p:txBody>
      </p:sp>
      <p:sp>
        <p:nvSpPr>
          <p:cNvPr id="5" name="Text Placeholder 4"/>
          <p:cNvSpPr>
            <a:spLocks noGrp="1"/>
          </p:cNvSpPr>
          <p:nvPr>
            <p:ph type="body" sz="quarter" idx="12"/>
          </p:nvPr>
        </p:nvSpPr>
        <p:spPr>
          <a:xfrm>
            <a:off x="247714" y="701091"/>
            <a:ext cx="8269854" cy="3651835"/>
          </a:xfrm>
          <a:prstGeom prst="rect">
            <a:avLst/>
          </a:prstGeom>
        </p:spPr>
        <p:txBody>
          <a:bodyPr>
            <a:normAutofit/>
          </a:bodyPr>
          <a:lstStyle>
            <a:lvl1pPr marL="342840" indent="-342840">
              <a:buClr>
                <a:schemeClr val="bg2"/>
              </a:buClr>
              <a:buFont typeface="Arial" panose="020B0604020202020204" pitchFamily="34" charset="0"/>
              <a:buChar char="•"/>
              <a:defRPr sz="1500">
                <a:solidFill>
                  <a:schemeClr val="bg1">
                    <a:lumMod val="75000"/>
                  </a:schemeClr>
                </a:solidFill>
              </a:defRPr>
            </a:lvl1pPr>
            <a:lvl2pPr marL="742820" indent="-285700">
              <a:buClr>
                <a:schemeClr val="bg2"/>
              </a:buClr>
              <a:buFont typeface="Arial" panose="020B0604020202020204" pitchFamily="34" charset="0"/>
              <a:buChar char="•"/>
              <a:defRPr sz="1500">
                <a:solidFill>
                  <a:schemeClr val="bg1">
                    <a:lumMod val="75000"/>
                  </a:schemeClr>
                </a:solidFill>
              </a:defRPr>
            </a:lvl2pPr>
            <a:lvl3pPr marL="1142800" indent="-228560">
              <a:buClr>
                <a:schemeClr val="bg2"/>
              </a:buClr>
              <a:buFont typeface="Arial" panose="020B0604020202020204" pitchFamily="34" charset="0"/>
              <a:buChar char="•"/>
              <a:defRPr sz="1500">
                <a:solidFill>
                  <a:schemeClr val="bg1">
                    <a:lumMod val="75000"/>
                  </a:schemeClr>
                </a:solidFill>
              </a:defRPr>
            </a:lvl3pPr>
            <a:lvl4pPr marL="1599920" indent="-228560">
              <a:buClr>
                <a:schemeClr val="bg2"/>
              </a:buClr>
              <a:buFont typeface="Arial" panose="020B0604020202020204" pitchFamily="34" charset="0"/>
              <a:buChar char="•"/>
              <a:defRPr sz="1500">
                <a:solidFill>
                  <a:schemeClr val="bg1">
                    <a:lumMod val="75000"/>
                  </a:schemeClr>
                </a:solidFill>
              </a:defRPr>
            </a:lvl4pPr>
            <a:lvl5pPr marL="2057040" indent="-228560">
              <a:buClr>
                <a:schemeClr val="bg2"/>
              </a:buClr>
              <a:buFont typeface="Arial" panose="020B0604020202020204" pitchFamily="34" charset="0"/>
              <a:buChar char="•"/>
              <a:defRPr sz="15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439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B9F270-11E5-0342-A39F-21492F586850}"/>
              </a:ext>
            </a:extLst>
          </p:cNvPr>
          <p:cNvSpPr/>
          <p:nvPr userDrawn="1"/>
        </p:nvSpPr>
        <p:spPr bwMode="auto">
          <a:xfrm>
            <a:off x="0" y="0"/>
            <a:ext cx="9144000" cy="5143500"/>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1497697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A3B2F-7D2A-7444-A790-3CD3527DCA75}"/>
              </a:ext>
            </a:extLst>
          </p:cNvPr>
          <p:cNvSpPr/>
          <p:nvPr userDrawn="1"/>
        </p:nvSpPr>
        <p:spPr bwMode="auto">
          <a:xfrm>
            <a:off x="0" y="0"/>
            <a:ext cx="9144000" cy="51435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50815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pic>
        <p:nvPicPr>
          <p:cNvPr id="14" name="Picture 13" descr="4.5-PPTBackgrounds-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71432" cy="5164852"/>
          </a:xfrm>
          <a:prstGeom prst="rect">
            <a:avLst/>
          </a:prstGeom>
        </p:spPr>
      </p:pic>
      <p:sp>
        <p:nvSpPr>
          <p:cNvPr id="7" name="Rectangle 6"/>
          <p:cNvSpPr/>
          <p:nvPr userDrawn="1"/>
        </p:nvSpPr>
        <p:spPr bwMode="auto">
          <a:xfrm>
            <a:off x="-1" y="2605366"/>
            <a:ext cx="9198919" cy="1467971"/>
          </a:xfrm>
          <a:prstGeom prst="rect">
            <a:avLst/>
          </a:prstGeom>
          <a:solidFill>
            <a:schemeClr val="accent5">
              <a:alpha val="88000"/>
            </a:schemeClr>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8" name="Text Placeholder 7"/>
          <p:cNvSpPr>
            <a:spLocks noGrp="1"/>
          </p:cNvSpPr>
          <p:nvPr>
            <p:ph type="body" sz="quarter" idx="10" hasCustomPrompt="1"/>
          </p:nvPr>
        </p:nvSpPr>
        <p:spPr>
          <a:xfrm>
            <a:off x="0" y="1171575"/>
            <a:ext cx="9144000" cy="1200150"/>
          </a:xfrm>
          <a:solidFill>
            <a:schemeClr val="bg1">
              <a:alpha val="0"/>
            </a:schemeClr>
          </a:solidFill>
          <a:ln>
            <a:solidFill>
              <a:schemeClr val="bg1">
                <a:alpha val="0"/>
              </a:schemeClr>
            </a:solidFill>
          </a:ln>
        </p:spPr>
        <p:txBody>
          <a:bodyPr anchor="b" anchorCtr="0"/>
          <a:lstStyle>
            <a:lvl1pPr marL="0" indent="0" algn="ctr" rtl="0" eaLnBrk="1" fontAlgn="base" hangingPunct="1">
              <a:spcBef>
                <a:spcPts val="450"/>
              </a:spcBef>
              <a:spcAft>
                <a:spcPts val="450"/>
              </a:spcAft>
              <a:buClr>
                <a:schemeClr val="bg1">
                  <a:lumMod val="65000"/>
                </a:schemeClr>
              </a:buClr>
              <a:buSzPct val="100000"/>
              <a:buFont typeface="Webdings" pitchFamily="18" charset="2"/>
              <a:buNone/>
              <a:defRPr lang="en-US" sz="6000" baseline="0" dirty="0" smtClean="0">
                <a:solidFill>
                  <a:schemeClr val="tx1">
                    <a:alpha val="89000"/>
                  </a:schemeClr>
                </a:solidFill>
                <a:latin typeface="Arial"/>
                <a:ea typeface="+mn-ea"/>
                <a:cs typeface="Arial"/>
              </a:defRPr>
            </a:lvl1pPr>
          </a:lstStyle>
          <a:p>
            <a:pPr lvl="0"/>
            <a:r>
              <a:rPr lang="en-US" dirty="0"/>
              <a:t>Appendix #</a:t>
            </a:r>
          </a:p>
        </p:txBody>
      </p:sp>
      <p:sp>
        <p:nvSpPr>
          <p:cNvPr id="10" name="Text Placeholder 9"/>
          <p:cNvSpPr>
            <a:spLocks noGrp="1"/>
          </p:cNvSpPr>
          <p:nvPr>
            <p:ph type="body" sz="quarter" idx="11" hasCustomPrompt="1"/>
          </p:nvPr>
        </p:nvSpPr>
        <p:spPr>
          <a:xfrm>
            <a:off x="0" y="2625081"/>
            <a:ext cx="9144000" cy="1448256"/>
          </a:xfrm>
          <a:solidFill>
            <a:schemeClr val="bg1">
              <a:alpha val="0"/>
            </a:schemeClr>
          </a:solidFill>
          <a:ln>
            <a:solidFill>
              <a:schemeClr val="bg1">
                <a:alpha val="0"/>
              </a:schemeClr>
            </a:solidFill>
          </a:ln>
        </p:spPr>
        <p:txBody>
          <a:bodyPr anchor="ctr" anchorCtr="0"/>
          <a:lstStyle>
            <a:lvl1pPr marL="0" indent="0" algn="ctr" rtl="0" eaLnBrk="1" fontAlgn="base" hangingPunct="1">
              <a:spcBef>
                <a:spcPct val="0"/>
              </a:spcBef>
              <a:spcAft>
                <a:spcPct val="0"/>
              </a:spcAft>
              <a:buNone/>
              <a:defRPr lang="en-US" altLang="en-US" sz="3600" b="0" dirty="0" smtClean="0">
                <a:solidFill>
                  <a:schemeClr val="bg1"/>
                </a:solidFill>
                <a:latin typeface="Arial"/>
                <a:ea typeface="+mj-ea"/>
                <a:cs typeface="Arial"/>
              </a:defRPr>
            </a:lvl1pPr>
            <a:lvl2pPr algn="ctr" rtl="0" eaLnBrk="1" fontAlgn="base" hangingPunct="1">
              <a:spcBef>
                <a:spcPct val="0"/>
              </a:spcBef>
              <a:spcAft>
                <a:spcPct val="0"/>
              </a:spcAft>
              <a:defRPr lang="en-US" altLang="en-US" sz="3600" b="0" dirty="0" smtClean="0">
                <a:solidFill>
                  <a:schemeClr val="bg1"/>
                </a:solidFill>
                <a:latin typeface="Arial"/>
                <a:ea typeface="+mj-ea"/>
                <a:cs typeface="Arial"/>
              </a:defRPr>
            </a:lvl2pPr>
            <a:lvl3pPr algn="ctr" rtl="0" eaLnBrk="1" fontAlgn="base" hangingPunct="1">
              <a:spcBef>
                <a:spcPct val="0"/>
              </a:spcBef>
              <a:spcAft>
                <a:spcPct val="0"/>
              </a:spcAft>
              <a:defRPr lang="en-US" altLang="en-US" sz="3600" b="0" dirty="0" smtClean="0">
                <a:solidFill>
                  <a:schemeClr val="bg1"/>
                </a:solidFill>
                <a:latin typeface="Arial"/>
                <a:ea typeface="+mj-ea"/>
                <a:cs typeface="Arial"/>
              </a:defRPr>
            </a:lvl3pPr>
            <a:lvl4pPr algn="ctr" rtl="0" eaLnBrk="1" fontAlgn="base" hangingPunct="1">
              <a:spcBef>
                <a:spcPct val="0"/>
              </a:spcBef>
              <a:spcAft>
                <a:spcPct val="0"/>
              </a:spcAft>
              <a:defRPr lang="en-US" altLang="en-US" sz="3600" b="0" dirty="0" smtClean="0">
                <a:solidFill>
                  <a:schemeClr val="bg1"/>
                </a:solidFill>
                <a:latin typeface="Arial"/>
                <a:ea typeface="+mj-ea"/>
                <a:cs typeface="Arial"/>
              </a:defRPr>
            </a:lvl4pPr>
            <a:lvl5pPr algn="ctr" rtl="0" eaLnBrk="1" fontAlgn="base" hangingPunct="1">
              <a:spcBef>
                <a:spcPct val="0"/>
              </a:spcBef>
              <a:spcAft>
                <a:spcPct val="0"/>
              </a:spcAft>
              <a:defRPr lang="en-US" altLang="en-US" sz="3600" b="0" dirty="0" smtClean="0">
                <a:solidFill>
                  <a:schemeClr val="bg1"/>
                </a:solidFill>
                <a:latin typeface="Arial"/>
                <a:ea typeface="+mj-ea"/>
                <a:cs typeface="Arial"/>
              </a:defRPr>
            </a:lvl5pPr>
          </a:lstStyle>
          <a:p>
            <a:pPr lvl="0"/>
            <a:r>
              <a:rPr lang="en-US" dirty="0"/>
              <a:t>Appendix name</a:t>
            </a:r>
          </a:p>
        </p:txBody>
      </p:sp>
      <p:sp>
        <p:nvSpPr>
          <p:cNvPr id="12" name="TextBox 11"/>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tx1">
                    <a:lumMod val="65000"/>
                    <a:lumOff val="35000"/>
                  </a:schemeClr>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tx1">
                  <a:lumMod val="65000"/>
                  <a:lumOff val="35000"/>
                </a:schemeClr>
              </a:solidFill>
            </a:endParaRPr>
          </a:p>
        </p:txBody>
      </p:sp>
      <p:sp>
        <p:nvSpPr>
          <p:cNvPr id="11" name="TextBox 10"/>
          <p:cNvSpPr txBox="1"/>
          <p:nvPr userDrawn="1"/>
        </p:nvSpPr>
        <p:spPr>
          <a:xfrm>
            <a:off x="1544060" y="4917235"/>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tx1">
                    <a:lumMod val="60000"/>
                    <a:lumOff val="40000"/>
                  </a:schemeClr>
                </a:solidFill>
                <a:latin typeface="+mn-lt"/>
                <a:cs typeface="+mn-cs"/>
              </a:rPr>
              <a:t>© Scaled Agile, Inc. </a:t>
            </a:r>
          </a:p>
        </p:txBody>
      </p:sp>
      <p:pic>
        <p:nvPicPr>
          <p:cNvPr id="13" name="Picture 12"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Tree>
    <p:extLst>
      <p:ext uri="{BB962C8B-B14F-4D97-AF65-F5344CB8AC3E}">
        <p14:creationId xmlns:p14="http://schemas.microsoft.com/office/powerpoint/2010/main" val="90185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4.5-PPTBackgrounds_Test-Yellow-FullFra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0" y="1683875"/>
            <a:ext cx="9144000" cy="1775750"/>
          </a:xfrm>
          <a:solidFill>
            <a:schemeClr val="bg1"/>
          </a:solidFill>
          <a:ln w="9525">
            <a:solidFill>
              <a:schemeClr val="bg1">
                <a:alpha val="0"/>
              </a:schemeClr>
            </a:solid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US" altLang="en-US" sz="3000" b="0" cap="none" baseline="0" dirty="0">
                <a:solidFill>
                  <a:schemeClr val="tx1"/>
                </a:solidFill>
                <a:latin typeface="+mj-lt"/>
                <a:ea typeface="+mj-ea"/>
                <a:cs typeface="+mj-cs"/>
              </a:defRPr>
            </a:lvl1pPr>
          </a:lstStyle>
          <a:p>
            <a:r>
              <a:rPr lang="en-US" dirty="0"/>
              <a:t>Section Title</a:t>
            </a:r>
          </a:p>
        </p:txBody>
      </p:sp>
      <p:sp>
        <p:nvSpPr>
          <p:cNvPr id="7" name="TextBox 6"/>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endParaRPr>
          </a:p>
        </p:txBody>
      </p:sp>
      <p:sp>
        <p:nvSpPr>
          <p:cNvPr id="6" name="TextBox 5"/>
          <p:cNvSpPr txBox="1"/>
          <p:nvPr userDrawn="1"/>
        </p:nvSpPr>
        <p:spPr>
          <a:xfrm>
            <a:off x="1544060" y="4917235"/>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Scaled Agile, Inc. </a:t>
            </a:r>
          </a:p>
        </p:txBody>
      </p:sp>
      <p:pic>
        <p:nvPicPr>
          <p:cNvPr id="8" name="Picture 7"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7060" cy="337566"/>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24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idx="1"/>
          </p:nvPr>
        </p:nvSpPr>
        <p:spPr>
          <a:xfrm>
            <a:off x="394136" y="967054"/>
            <a:ext cx="8343900" cy="3838575"/>
          </a:xfrm>
        </p:spPr>
        <p:txBody>
          <a:bodyPr wrap="square">
            <a:noAutofit/>
          </a:bodyPr>
          <a:lstStyle>
            <a:lvl1pPr>
              <a:spcBef>
                <a:spcPts val="800"/>
              </a:spcBef>
              <a:spcAft>
                <a:spcPts val="800"/>
              </a:spcAft>
              <a:defRPr sz="2000">
                <a:solidFill>
                  <a:schemeClr val="tx1"/>
                </a:solidFill>
              </a:defRPr>
            </a:lvl1pPr>
            <a:lvl2pPr>
              <a:spcBef>
                <a:spcPts val="600"/>
              </a:spcBef>
              <a:spcAft>
                <a:spcPts val="600"/>
              </a:spcAft>
              <a:buSzPct val="117000"/>
              <a:buFont typeface="Arial Black" pitchFamily="34" charset="0"/>
              <a:buChar char="–"/>
              <a:defRPr sz="1800">
                <a:solidFill>
                  <a:schemeClr val="tx1"/>
                </a:solidFill>
              </a:defRPr>
            </a:lvl2pPr>
            <a:lvl3pPr marL="771525" indent="-171450">
              <a:spcBef>
                <a:spcPts val="600"/>
              </a:spcBef>
              <a:spcAft>
                <a:spcPts val="600"/>
              </a:spcAft>
              <a:buSzPct val="117000"/>
              <a:buFont typeface="Lucida Grande"/>
              <a:buChar char="-"/>
              <a:defRPr sz="1800">
                <a:solidFill>
                  <a:schemeClr val="tx1"/>
                </a:solidFill>
              </a:defRPr>
            </a:lvl3pPr>
            <a:lvl4pPr>
              <a:buSzPct val="110000"/>
              <a:buFont typeface="Arial Black" pitchFamily="34" charset="0"/>
              <a:buChar char="–"/>
              <a:defRPr/>
            </a:lvl4pPr>
            <a:lvl5pPr>
              <a:buSzPct val="110000"/>
              <a:buFont typeface="Arial Black" pitchFamily="34" charset="0"/>
              <a:buChar char="–"/>
              <a:defRPr sz="1200"/>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42300" cy="301752"/>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lang="en-US" altLang="en-US" sz="24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sz="half" idx="1"/>
          </p:nvPr>
        </p:nvSpPr>
        <p:spPr>
          <a:xfrm>
            <a:off x="394136" y="959171"/>
            <a:ext cx="3886200" cy="3714750"/>
          </a:xfrm>
        </p:spPr>
        <p:txBody>
          <a:bodyPr>
            <a:noAutofit/>
          </a:bodyPr>
          <a:lstStyle>
            <a:lvl1pPr marL="219075" indent="-219075">
              <a:spcBef>
                <a:spcPts val="600"/>
              </a:spcBef>
              <a:spcAft>
                <a:spcPts val="600"/>
              </a:spcAft>
              <a:defRPr sz="1800">
                <a:solidFill>
                  <a:schemeClr val="tx1"/>
                </a:solidFill>
              </a:defRPr>
            </a:lvl1pPr>
            <a:lvl2pPr marL="476250" indent="-171450">
              <a:spcBef>
                <a:spcPts val="600"/>
              </a:spcBef>
              <a:spcAft>
                <a:spcPts val="600"/>
              </a:spcAft>
              <a:defRPr sz="1600">
                <a:solidFill>
                  <a:schemeClr val="tx1"/>
                </a:solidFill>
              </a:defRPr>
            </a:lvl2pPr>
            <a:lvl3pPr marL="685800" indent="-123825">
              <a:spcBef>
                <a:spcPts val="600"/>
              </a:spcBef>
              <a:spcAft>
                <a:spcPts val="600"/>
              </a:spcAft>
              <a:defRPr sz="1600">
                <a:solidFill>
                  <a:schemeClr val="tx1"/>
                </a:solidFill>
              </a:defRPr>
            </a:lvl3pPr>
            <a:lvl4pPr marL="1027510" indent="-170260">
              <a:defRPr sz="1350">
                <a:solidFill>
                  <a:srgbClr val="3C3C3C"/>
                </a:solidFill>
              </a:defRPr>
            </a:lvl4pPr>
            <a:lvl5pPr marL="1246585" indent="-170260">
              <a:defRPr sz="1350">
                <a:solidFill>
                  <a:srgbClr val="3C3C3C"/>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37536" y="959171"/>
            <a:ext cx="3886200" cy="3714750"/>
          </a:xfrm>
        </p:spPr>
        <p:txBody>
          <a:bodyPr>
            <a:noAutofit/>
          </a:bodyPr>
          <a:lstStyle>
            <a:lvl1pPr marL="219075" indent="-219075">
              <a:spcBef>
                <a:spcPts val="600"/>
              </a:spcBef>
              <a:spcAft>
                <a:spcPts val="600"/>
              </a:spcAft>
              <a:defRPr sz="1800">
                <a:solidFill>
                  <a:schemeClr val="tx1"/>
                </a:solidFill>
              </a:defRPr>
            </a:lvl1pPr>
            <a:lvl2pPr marL="561975" indent="-219075">
              <a:spcBef>
                <a:spcPts val="600"/>
              </a:spcBef>
              <a:spcAft>
                <a:spcPts val="600"/>
              </a:spcAft>
              <a:defRPr sz="1600">
                <a:solidFill>
                  <a:schemeClr val="tx1"/>
                </a:solidFill>
              </a:defRPr>
            </a:lvl2pPr>
            <a:lvl3pPr marL="771525" indent="-171450">
              <a:spcBef>
                <a:spcPts val="600"/>
              </a:spcBef>
              <a:spcAft>
                <a:spcPts val="600"/>
              </a:spcAft>
              <a:defRPr sz="1600">
                <a:solidFill>
                  <a:schemeClr val="tx1"/>
                </a:solidFill>
              </a:defRPr>
            </a:lvl3pPr>
            <a:lvl4pPr marL="1027510" indent="-170260">
              <a:defRPr sz="1200">
                <a:solidFill>
                  <a:srgbClr val="3C3C3C"/>
                </a:solidFill>
              </a:defRPr>
            </a:lvl4pPr>
            <a:lvl5pPr marL="1246585" indent="-170260">
              <a:defRPr sz="1200">
                <a:solidFill>
                  <a:srgbClr val="3C3C3C"/>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171450"/>
            <a:ext cx="8328661" cy="301752"/>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2400" b="0" dirty="0">
                <a:solidFill>
                  <a:srgbClr val="565656"/>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Kic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457200" y="846051"/>
            <a:ext cx="8255000" cy="619125"/>
          </a:xfrm>
        </p:spPr>
        <p:txBody>
          <a:bodyPr/>
          <a:lstStyle>
            <a:lvl1pPr marL="0" indent="0">
              <a:spcBef>
                <a:spcPts val="0"/>
              </a:spcBef>
              <a:spcAft>
                <a:spcPts val="0"/>
              </a:spcAft>
              <a:buNone/>
              <a:defRPr sz="2000" baseline="0">
                <a:solidFill>
                  <a:schemeClr val="tx1"/>
                </a:solidFill>
              </a:defRPr>
            </a:lvl1pPr>
            <a:lvl2pPr marL="352425" indent="0">
              <a:spcBef>
                <a:spcPts val="0"/>
              </a:spcBef>
              <a:spcAft>
                <a:spcPts val="0"/>
              </a:spcAft>
              <a:buNone/>
              <a:defRPr sz="1650"/>
            </a:lvl2pPr>
            <a:lvl3pPr marL="600075" indent="0">
              <a:spcBef>
                <a:spcPts val="0"/>
              </a:spcBef>
              <a:spcAft>
                <a:spcPts val="0"/>
              </a:spcAft>
              <a:buNone/>
              <a:defRPr sz="1650"/>
            </a:lvl3pPr>
            <a:lvl4pPr marL="857250" indent="0">
              <a:spcBef>
                <a:spcPts val="0"/>
              </a:spcBef>
              <a:spcAft>
                <a:spcPts val="0"/>
              </a:spcAft>
              <a:buNone/>
              <a:defRPr sz="1650"/>
            </a:lvl4pPr>
            <a:lvl5pPr marL="1076325" indent="0">
              <a:spcBef>
                <a:spcPts val="0"/>
              </a:spcBef>
              <a:spcAft>
                <a:spcPts val="0"/>
              </a:spcAft>
              <a:buNone/>
              <a:defRPr sz="1650"/>
            </a:lvl5pPr>
          </a:lstStyle>
          <a:p>
            <a:pPr lvl="0"/>
            <a:r>
              <a:rPr lang="en-US" dirty="0"/>
              <a:t>Click to edit kicker box copy. Two lines max.</a:t>
            </a:r>
          </a:p>
          <a:p>
            <a:pPr lvl="0"/>
            <a:endParaRPr lang="en-US" dirty="0"/>
          </a:p>
        </p:txBody>
      </p:sp>
    </p:spTree>
    <p:extLst>
      <p:ext uri="{BB962C8B-B14F-4D97-AF65-F5344CB8AC3E}">
        <p14:creationId xmlns:p14="http://schemas.microsoft.com/office/powerpoint/2010/main" val="261168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Kick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457200" y="846052"/>
            <a:ext cx="8255000" cy="491024"/>
          </a:xfrm>
        </p:spPr>
        <p:txBody>
          <a:bodyPr/>
          <a:lstStyle>
            <a:lvl1pPr marL="0" indent="0">
              <a:spcBef>
                <a:spcPts val="0"/>
              </a:spcBef>
              <a:spcAft>
                <a:spcPts val="0"/>
              </a:spcAft>
              <a:buNone/>
              <a:defRPr sz="2000" baseline="0">
                <a:solidFill>
                  <a:schemeClr val="tx1"/>
                </a:solidFill>
              </a:defRPr>
            </a:lvl1pPr>
            <a:lvl2pPr marL="352425" indent="0">
              <a:spcBef>
                <a:spcPts val="0"/>
              </a:spcBef>
              <a:spcAft>
                <a:spcPts val="0"/>
              </a:spcAft>
              <a:buNone/>
              <a:defRPr sz="1650"/>
            </a:lvl2pPr>
            <a:lvl3pPr marL="600075" indent="0">
              <a:spcBef>
                <a:spcPts val="0"/>
              </a:spcBef>
              <a:spcAft>
                <a:spcPts val="0"/>
              </a:spcAft>
              <a:buNone/>
              <a:defRPr sz="1650"/>
            </a:lvl3pPr>
            <a:lvl4pPr marL="857250" indent="0">
              <a:spcBef>
                <a:spcPts val="0"/>
              </a:spcBef>
              <a:spcAft>
                <a:spcPts val="0"/>
              </a:spcAft>
              <a:buNone/>
              <a:defRPr sz="1650"/>
            </a:lvl4pPr>
            <a:lvl5pPr marL="1076325" indent="0">
              <a:spcBef>
                <a:spcPts val="0"/>
              </a:spcBef>
              <a:spcAft>
                <a:spcPts val="0"/>
              </a:spcAft>
              <a:buNone/>
              <a:defRPr sz="1650"/>
            </a:lvl5pPr>
          </a:lstStyle>
          <a:p>
            <a:pPr lvl="0"/>
            <a:r>
              <a:rPr lang="en-US" dirty="0"/>
              <a:t>Click to edit kicker box copy. Two lines max.</a:t>
            </a:r>
          </a:p>
        </p:txBody>
      </p:sp>
      <p:sp>
        <p:nvSpPr>
          <p:cNvPr id="6" name="Text Placeholder 5"/>
          <p:cNvSpPr>
            <a:spLocks noGrp="1"/>
          </p:cNvSpPr>
          <p:nvPr>
            <p:ph type="body" sz="quarter" idx="11"/>
          </p:nvPr>
        </p:nvSpPr>
        <p:spPr>
          <a:xfrm>
            <a:off x="404281" y="1530370"/>
            <a:ext cx="8279649" cy="3179820"/>
          </a:xfrm>
        </p:spPr>
        <p:txBody>
          <a:bodyPr/>
          <a:lstStyle>
            <a:lvl1pPr marL="219075" indent="-219075">
              <a:spcBef>
                <a:spcPts val="600"/>
              </a:spcBef>
              <a:spcAft>
                <a:spcPts val="600"/>
              </a:spcAft>
              <a:buFont typeface="Webdings" pitchFamily="2" charset="2"/>
              <a:buChar char="4"/>
              <a:defRPr sz="1800">
                <a:solidFill>
                  <a:schemeClr val="tx1"/>
                </a:solidFill>
              </a:defRPr>
            </a:lvl1pPr>
            <a:lvl2pPr>
              <a:spcBef>
                <a:spcPts val="600"/>
              </a:spcBef>
              <a:spcAft>
                <a:spcPts val="600"/>
              </a:spcAft>
              <a:defRPr sz="1600">
                <a:solidFill>
                  <a:schemeClr val="tx1"/>
                </a:solidFill>
              </a:defRPr>
            </a:lvl2pPr>
            <a:lvl3pPr>
              <a:spcBef>
                <a:spcPts val="600"/>
              </a:spcBef>
              <a:spcAft>
                <a:spcPts val="600"/>
              </a:spcAft>
              <a:defRPr sz="1600">
                <a:solidFill>
                  <a:schemeClr val="tx1"/>
                </a:solidFill>
              </a:defRPr>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5026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ercise Layout Horizontal">
    <p:spTree>
      <p:nvGrpSpPr>
        <p:cNvPr id="1" name=""/>
        <p:cNvGrpSpPr/>
        <p:nvPr/>
      </p:nvGrpSpPr>
      <p:grpSpPr>
        <a:xfrm>
          <a:off x="0" y="0"/>
          <a:ext cx="0" cy="0"/>
          <a:chOff x="0" y="0"/>
          <a:chExt cx="0" cy="0"/>
        </a:xfrm>
      </p:grpSpPr>
      <p:pic>
        <p:nvPicPr>
          <p:cNvPr id="4" name="Picture 3" descr="4.5-PPTBackgrounds-0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extBox 10"/>
          <p:cNvSpPr txBox="1"/>
          <p:nvPr userDrawn="1"/>
        </p:nvSpPr>
        <p:spPr>
          <a:xfrm>
            <a:off x="3000416" y="4775967"/>
            <a:ext cx="415199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2016 Scaled Agile, Inc. All Rights Reserved.</a:t>
            </a:r>
          </a:p>
        </p:txBody>
      </p:sp>
      <p:pic>
        <p:nvPicPr>
          <p:cNvPr id="17" name="Picture 16" descr="postit_wi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886" y="932842"/>
            <a:ext cx="8768454" cy="4210658"/>
          </a:xfrm>
          <a:prstGeom prst="rect">
            <a:avLst/>
          </a:prstGeom>
        </p:spPr>
      </p:pic>
      <p:sp>
        <p:nvSpPr>
          <p:cNvPr id="10" name="Title 1"/>
          <p:cNvSpPr>
            <a:spLocks noGrp="1"/>
          </p:cNvSpPr>
          <p:nvPr>
            <p:ph type="title"/>
          </p:nvPr>
        </p:nvSpPr>
        <p:spPr>
          <a:xfrm>
            <a:off x="457200" y="171450"/>
            <a:ext cx="8369300" cy="301752"/>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defRPr lang="en-US" altLang="en-US" sz="2200" b="0" dirty="0">
                <a:solidFill>
                  <a:schemeClr val="bg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5" name="Content Placeholder 4"/>
          <p:cNvSpPr>
            <a:spLocks noGrp="1"/>
          </p:cNvSpPr>
          <p:nvPr>
            <p:ph sz="quarter" idx="10"/>
          </p:nvPr>
        </p:nvSpPr>
        <p:spPr>
          <a:xfrm>
            <a:off x="602929" y="1548624"/>
            <a:ext cx="7526344" cy="2968450"/>
          </a:xfrm>
        </p:spPr>
        <p:txBody>
          <a:bodyPr/>
          <a:lstStyle>
            <a:lvl1pPr>
              <a:spcBef>
                <a:spcPts val="600"/>
              </a:spcBef>
              <a:spcAft>
                <a:spcPts val="600"/>
              </a:spcAft>
              <a:defRPr sz="1800"/>
            </a:lvl1pPr>
            <a:lvl2pPr>
              <a:spcBef>
                <a:spcPts val="600"/>
              </a:spcBef>
              <a:spcAft>
                <a:spcPts val="600"/>
              </a:spcAft>
              <a:defRPr sz="1600"/>
            </a:lvl2pPr>
            <a:lvl3pPr>
              <a:defRPr sz="1350"/>
            </a:lvl3pPr>
          </a:lstStyle>
          <a:p>
            <a:pPr lvl="0"/>
            <a:r>
              <a:rPr lang="en-US"/>
              <a:t>Click to edit Master text styles</a:t>
            </a:r>
          </a:p>
          <a:p>
            <a:pPr lvl="1"/>
            <a:r>
              <a:rPr lang="en-US"/>
              <a:t>Second level</a:t>
            </a:r>
          </a:p>
        </p:txBody>
      </p:sp>
      <p:grpSp>
        <p:nvGrpSpPr>
          <p:cNvPr id="2" name="Group 1"/>
          <p:cNvGrpSpPr/>
          <p:nvPr userDrawn="1"/>
        </p:nvGrpSpPr>
        <p:grpSpPr>
          <a:xfrm>
            <a:off x="434695" y="935345"/>
            <a:ext cx="8163952" cy="272735"/>
            <a:chOff x="434695" y="935345"/>
            <a:chExt cx="8163952" cy="272735"/>
          </a:xfrm>
        </p:grpSpPr>
        <p:sp>
          <p:nvSpPr>
            <p:cNvPr id="20" name="Rectangle 19"/>
            <p:cNvSpPr/>
            <p:nvPr userDrawn="1"/>
          </p:nvSpPr>
          <p:spPr bwMode="auto">
            <a:xfrm>
              <a:off x="434695" y="935345"/>
              <a:ext cx="8163952" cy="272735"/>
            </a:xfrm>
            <a:prstGeom prst="rect">
              <a:avLst/>
            </a:prstGeom>
            <a:solidFill>
              <a:schemeClr val="bg2">
                <a:lumMod val="50000"/>
              </a:schemeClr>
            </a:solidFill>
            <a:ln w="19050" cap="flat" cmpd="sng" algn="ctr">
              <a:noFill/>
              <a:prstDash val="solid"/>
              <a:round/>
              <a:headEnd type="none" w="med" len="med"/>
              <a:tailEnd type="none" w="med" len="med"/>
            </a:ln>
            <a:effectLst>
              <a:outerShdw blurRad="50800" dist="38100" dir="2700000" algn="tl" rotWithShape="0">
                <a:prstClr val="black">
                  <a:alpha val="21000"/>
                </a:prstClr>
              </a:outerShdw>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24" name="Oval 23"/>
            <p:cNvSpPr/>
            <p:nvPr userDrawn="1"/>
          </p:nvSpPr>
          <p:spPr bwMode="auto">
            <a:xfrm>
              <a:off x="1086671" y="1016848"/>
              <a:ext cx="113038" cy="109728"/>
            </a:xfrm>
            <a:prstGeom prst="ellipse">
              <a:avLst/>
            </a:prstGeom>
            <a:solidFill>
              <a:schemeClr val="bg1">
                <a:lumMod val="85000"/>
              </a:schemeClr>
            </a:solidFill>
            <a:ln w="19050" cap="flat" cmpd="sng" algn="ctr">
              <a:noFill/>
              <a:prstDash val="solid"/>
              <a:round/>
              <a:headEnd type="none" w="med" len="med"/>
              <a:tailEnd type="none" w="med" len="med"/>
            </a:ln>
            <a:effectLst>
              <a:innerShdw blurRad="38100" dist="25400" dir="13500000">
                <a:srgbClr val="000000">
                  <a:alpha val="20000"/>
                </a:srgbClr>
              </a:innerShdw>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25" name="Oval 24"/>
            <p:cNvSpPr/>
            <p:nvPr userDrawn="1"/>
          </p:nvSpPr>
          <p:spPr bwMode="auto">
            <a:xfrm>
              <a:off x="4347120" y="1016848"/>
              <a:ext cx="113038" cy="109728"/>
            </a:xfrm>
            <a:prstGeom prst="ellipse">
              <a:avLst/>
            </a:prstGeom>
            <a:solidFill>
              <a:schemeClr val="bg1">
                <a:lumMod val="85000"/>
              </a:schemeClr>
            </a:solidFill>
            <a:ln w="19050" cap="flat" cmpd="sng" algn="ctr">
              <a:noFill/>
              <a:prstDash val="solid"/>
              <a:round/>
              <a:headEnd type="none" w="med" len="med"/>
              <a:tailEnd type="none" w="med" len="med"/>
            </a:ln>
            <a:effectLst>
              <a:innerShdw blurRad="38100" dist="25400" dir="13500000">
                <a:srgbClr val="000000">
                  <a:alpha val="20000"/>
                </a:srgbClr>
              </a:innerShdw>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27" name="Oval 26"/>
            <p:cNvSpPr/>
            <p:nvPr userDrawn="1"/>
          </p:nvSpPr>
          <p:spPr bwMode="auto">
            <a:xfrm>
              <a:off x="7607568" y="1016848"/>
              <a:ext cx="113038" cy="109728"/>
            </a:xfrm>
            <a:prstGeom prst="ellipse">
              <a:avLst/>
            </a:prstGeom>
            <a:solidFill>
              <a:schemeClr val="bg1">
                <a:lumMod val="85000"/>
              </a:schemeClr>
            </a:solidFill>
            <a:ln w="19050" cap="flat" cmpd="sng" algn="ctr">
              <a:noFill/>
              <a:prstDash val="solid"/>
              <a:round/>
              <a:headEnd type="none" w="med" len="med"/>
              <a:tailEnd type="none" w="med" len="med"/>
            </a:ln>
            <a:effectLst>
              <a:innerShdw blurRad="38100" dist="25400" dir="13500000">
                <a:srgbClr val="000000">
                  <a:alpha val="20000"/>
                </a:srgbClr>
              </a:innerShdw>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b="1" i="1" dirty="0"/>
            </a:p>
          </p:txBody>
        </p:sp>
      </p:grpSp>
      <p:sp>
        <p:nvSpPr>
          <p:cNvPr id="23" name="TextBox 22"/>
          <p:cNvSpPr txBox="1"/>
          <p:nvPr userDrawn="1"/>
        </p:nvSpPr>
        <p:spPr>
          <a:xfrm>
            <a:off x="1509160" y="4904100"/>
            <a:ext cx="1890174" cy="184666"/>
          </a:xfrm>
          <a:prstGeom prst="rect">
            <a:avLst/>
          </a:prstGeom>
          <a:noFill/>
        </p:spPr>
        <p:txBody>
          <a:bodyPr wrap="square" rtlCol="0">
            <a:spAutoFit/>
          </a:bodyPr>
          <a:lstStyle/>
          <a:p>
            <a:r>
              <a:rPr lang="en-US" sz="600" dirty="0">
                <a:solidFill>
                  <a:schemeClr val="bg1">
                    <a:lumMod val="50000"/>
                  </a:schemeClr>
                </a:solidFill>
                <a:latin typeface="+mn-lt"/>
                <a:cs typeface="+mn-cs"/>
              </a:rPr>
              <a:t>© Scaled Agile, Inc.</a:t>
            </a:r>
          </a:p>
        </p:txBody>
      </p:sp>
      <p:pic>
        <p:nvPicPr>
          <p:cNvPr id="26" name="Picture 25" descr="PPT-size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
        <p:nvSpPr>
          <p:cNvPr id="28" name="TextBox 27"/>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tx1">
                    <a:lumMod val="65000"/>
                    <a:lumOff val="35000"/>
                  </a:schemeClr>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tx1">
                  <a:lumMod val="65000"/>
                  <a:lumOff val="35000"/>
                </a:schemeClr>
              </a:solidFill>
            </a:endParaRPr>
          </a:p>
        </p:txBody>
      </p:sp>
    </p:spTree>
    <p:extLst>
      <p:ext uri="{BB962C8B-B14F-4D97-AF65-F5344CB8AC3E}">
        <p14:creationId xmlns:p14="http://schemas.microsoft.com/office/powerpoint/2010/main" val="3044999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4.5-PPTBackgrounds_Hedaer-GraySkinny-reversed_Hedaer-GraySkinny.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9144000" cy="661196"/>
          </a:xfrm>
          <a:prstGeom prst="rect">
            <a:avLst/>
          </a:prstGeom>
        </p:spPr>
      </p:pic>
      <p:sp>
        <p:nvSpPr>
          <p:cNvPr id="3075" name="Rectangle 3"/>
          <p:cNvSpPr>
            <a:spLocks noGrp="1" noChangeArrowheads="1"/>
          </p:cNvSpPr>
          <p:nvPr>
            <p:ph type="title"/>
          </p:nvPr>
        </p:nvSpPr>
        <p:spPr bwMode="auto">
          <a:xfrm>
            <a:off x="457201" y="171450"/>
            <a:ext cx="8227061" cy="30175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lgn="l" rtl="0" eaLnBrk="1" fontAlgn="base" hangingPunct="1">
              <a:spcBef>
                <a:spcPct val="0"/>
              </a:spcBef>
              <a:spcAft>
                <a:spcPct val="0"/>
              </a:spcAft>
            </a:pPr>
            <a:r>
              <a:rPr lang="en-US" altLang="en-US" dirty="0"/>
              <a:t>Click to edit Master title style</a:t>
            </a:r>
          </a:p>
        </p:txBody>
      </p:sp>
      <p:sp>
        <p:nvSpPr>
          <p:cNvPr id="3076" name="Rectangle 4"/>
          <p:cNvSpPr>
            <a:spLocks noGrp="1" noChangeArrowheads="1"/>
          </p:cNvSpPr>
          <p:nvPr>
            <p:ph type="body" idx="1"/>
          </p:nvPr>
        </p:nvSpPr>
        <p:spPr bwMode="auto">
          <a:xfrm>
            <a:off x="394136" y="936080"/>
            <a:ext cx="8267700" cy="373641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TextBox 10"/>
          <p:cNvSpPr txBox="1"/>
          <p:nvPr/>
        </p:nvSpPr>
        <p:spPr>
          <a:xfrm>
            <a:off x="8015592" y="4800600"/>
            <a:ext cx="654080" cy="271393"/>
          </a:xfrm>
          <a:prstGeom prst="rect">
            <a:avLst/>
          </a:prstGeom>
          <a:noFill/>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ABA28972-6D48-4F49-8D9E-11DAC31E3DF7}" type="slidenum">
              <a:rPr lang="en-US" sz="900" smtClean="0">
                <a:solidFill>
                  <a:schemeClr val="tx1">
                    <a:lumMod val="65000"/>
                    <a:lumOff val="35000"/>
                  </a:schemeClr>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tx1">
                  <a:lumMod val="65000"/>
                  <a:lumOff val="35000"/>
                </a:schemeClr>
              </a:solidFill>
            </a:endParaRPr>
          </a:p>
        </p:txBody>
      </p:sp>
      <p:sp>
        <p:nvSpPr>
          <p:cNvPr id="10" name="TextBox 9"/>
          <p:cNvSpPr txBox="1"/>
          <p:nvPr/>
        </p:nvSpPr>
        <p:spPr>
          <a:xfrm>
            <a:off x="1509160" y="4904100"/>
            <a:ext cx="1102366" cy="184666"/>
          </a:xfrm>
          <a:prstGeom prst="rect">
            <a:avLst/>
          </a:prstGeom>
          <a:noFill/>
        </p:spPr>
        <p:txBody>
          <a:bodyPr wrap="square" rtlCol="0">
            <a:spAutoFit/>
          </a:bodyPr>
          <a:lstStyle/>
          <a:p>
            <a:r>
              <a:rPr lang="en-US" sz="600">
                <a:solidFill>
                  <a:schemeClr val="bg1">
                    <a:lumMod val="50000"/>
                  </a:schemeClr>
                </a:solidFill>
                <a:latin typeface="+mn-lt"/>
                <a:cs typeface="+mn-cs"/>
              </a:rPr>
              <a:t>© Scaled </a:t>
            </a:r>
            <a:r>
              <a:rPr lang="en-US" sz="600" dirty="0">
                <a:solidFill>
                  <a:schemeClr val="bg1">
                    <a:lumMod val="50000"/>
                  </a:schemeClr>
                </a:solidFill>
                <a:latin typeface="+mn-lt"/>
                <a:cs typeface="+mn-cs"/>
              </a:rPr>
              <a:t>Agile, Inc</a:t>
            </a:r>
            <a:r>
              <a:rPr lang="en-US" sz="600">
                <a:solidFill>
                  <a:schemeClr val="bg1">
                    <a:lumMod val="50000"/>
                  </a:schemeClr>
                </a:solidFill>
                <a:latin typeface="+mn-lt"/>
                <a:cs typeface="+mn-cs"/>
              </a:rPr>
              <a:t>. </a:t>
            </a:r>
            <a:endParaRPr lang="en-US" sz="600" dirty="0">
              <a:solidFill>
                <a:schemeClr val="bg1">
                  <a:lumMod val="50000"/>
                </a:schemeClr>
              </a:solidFill>
              <a:latin typeface="+mn-lt"/>
              <a:cs typeface="+mn-cs"/>
            </a:endParaRPr>
          </a:p>
        </p:txBody>
      </p:sp>
      <p:pic>
        <p:nvPicPr>
          <p:cNvPr id="2" name="Picture 1" descr="PPT-sized.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6460" y="4934417"/>
            <a:ext cx="1117600" cy="127127"/>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64" r:id="rId2"/>
    <p:sldLayoutId id="2147483723" r:id="rId3"/>
    <p:sldLayoutId id="2147483725" r:id="rId4"/>
    <p:sldLayoutId id="2147483726" r:id="rId5"/>
    <p:sldLayoutId id="2147483727" r:id="rId6"/>
    <p:sldLayoutId id="2147483761" r:id="rId7"/>
    <p:sldLayoutId id="2147483760" r:id="rId8"/>
    <p:sldLayoutId id="2147483759" r:id="rId9"/>
    <p:sldLayoutId id="2147483763" r:id="rId10"/>
    <p:sldLayoutId id="2147483766" r:id="rId11"/>
    <p:sldLayoutId id="2147483756" r:id="rId12"/>
    <p:sldLayoutId id="2147483757" r:id="rId13"/>
    <p:sldLayoutId id="2147483767" r:id="rId14"/>
    <p:sldLayoutId id="2147483768" r:id="rId15"/>
    <p:sldLayoutId id="2147483769" r:id="rId16"/>
  </p:sldLayoutIdLst>
  <p:hf sldNum="0" hdr="0" ftr="0" dt="0"/>
  <p:txStyles>
    <p:titleStyle>
      <a:lvl1pPr algn="l" rtl="0" eaLnBrk="1" fontAlgn="base" hangingPunct="1">
        <a:spcBef>
          <a:spcPct val="0"/>
        </a:spcBef>
        <a:spcAft>
          <a:spcPct val="0"/>
        </a:spcAft>
        <a:defRPr lang="en-US" altLang="en-US" sz="2400" b="0" dirty="0" smtClean="0">
          <a:solidFill>
            <a:schemeClr val="tx1"/>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342900" algn="l" rtl="0" eaLnBrk="1" fontAlgn="base" hangingPunct="1">
        <a:spcBef>
          <a:spcPct val="0"/>
        </a:spcBef>
        <a:spcAft>
          <a:spcPct val="0"/>
        </a:spcAft>
        <a:defRPr sz="2400" b="1">
          <a:solidFill>
            <a:schemeClr val="tx2"/>
          </a:solidFill>
          <a:latin typeface="Arial" charset="0"/>
          <a:cs typeface="Arial" charset="0"/>
        </a:defRPr>
      </a:lvl6pPr>
      <a:lvl7pPr marL="685800" algn="l" rtl="0" eaLnBrk="1" fontAlgn="base" hangingPunct="1">
        <a:spcBef>
          <a:spcPct val="0"/>
        </a:spcBef>
        <a:spcAft>
          <a:spcPct val="0"/>
        </a:spcAft>
        <a:defRPr sz="2400" b="1">
          <a:solidFill>
            <a:schemeClr val="tx2"/>
          </a:solidFill>
          <a:latin typeface="Arial" charset="0"/>
          <a:cs typeface="Arial" charset="0"/>
        </a:defRPr>
      </a:lvl7pPr>
      <a:lvl8pPr marL="1028700" algn="l" rtl="0" eaLnBrk="1" fontAlgn="base" hangingPunct="1">
        <a:spcBef>
          <a:spcPct val="0"/>
        </a:spcBef>
        <a:spcAft>
          <a:spcPct val="0"/>
        </a:spcAft>
        <a:defRPr sz="2400" b="1">
          <a:solidFill>
            <a:schemeClr val="tx2"/>
          </a:solidFill>
          <a:latin typeface="Arial" charset="0"/>
          <a:cs typeface="Arial" charset="0"/>
        </a:defRPr>
      </a:lvl8pPr>
      <a:lvl9pPr marL="1371600" algn="l" rtl="0" eaLnBrk="1" fontAlgn="base" hangingPunct="1">
        <a:spcBef>
          <a:spcPct val="0"/>
        </a:spcBef>
        <a:spcAft>
          <a:spcPct val="0"/>
        </a:spcAft>
        <a:defRPr sz="2400" b="1">
          <a:solidFill>
            <a:schemeClr val="tx2"/>
          </a:solidFill>
          <a:latin typeface="Arial" charset="0"/>
          <a:cs typeface="Arial" charset="0"/>
        </a:defRPr>
      </a:lvl9pPr>
    </p:titleStyle>
    <p:body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4.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tags" Target="../tags/tag4.xml"/><Relationship Id="rId7" Type="http://schemas.openxmlformats.org/officeDocument/2006/relationships/image" Target="../media/image14.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4.xml"/><Relationship Id="rId4" Type="http://schemas.openxmlformats.org/officeDocument/2006/relationships/slideLayout" Target="../slideLayouts/slideLayout15.xml"/><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tif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F6-F6DD-B14A-BC43-E1AFE3B49279}"/>
              </a:ext>
            </a:extLst>
          </p:cNvPr>
          <p:cNvSpPr>
            <a:spLocks noGrp="1"/>
          </p:cNvSpPr>
          <p:nvPr>
            <p:ph type="ctrTitle"/>
          </p:nvPr>
        </p:nvSpPr>
        <p:spPr>
          <a:xfrm>
            <a:off x="558539" y="1438507"/>
            <a:ext cx="8320501" cy="731799"/>
          </a:xfrm>
        </p:spPr>
        <p:txBody>
          <a:bodyPr/>
          <a:lstStyle/>
          <a:p>
            <a:r>
              <a:rPr lang="en-US" dirty="0"/>
              <a:t>What’s New in SAFe</a:t>
            </a:r>
            <a:r>
              <a:rPr lang="en-US" sz="2300" baseline="44000" dirty="0"/>
              <a:t>®</a:t>
            </a:r>
            <a:r>
              <a:rPr lang="en-US" dirty="0"/>
              <a:t> 5.0</a:t>
            </a:r>
            <a:br>
              <a:rPr lang="en-US" dirty="0"/>
            </a:br>
            <a:r>
              <a:rPr lang="en-US" sz="3200" i="1" dirty="0"/>
              <a:t>Your Operating System for Business Agility</a:t>
            </a:r>
            <a:endParaRPr lang="en-US" i="1" dirty="0"/>
          </a:p>
        </p:txBody>
      </p:sp>
    </p:spTree>
    <p:extLst>
      <p:ext uri="{BB962C8B-B14F-4D97-AF65-F5344CB8AC3E}">
        <p14:creationId xmlns:p14="http://schemas.microsoft.com/office/powerpoint/2010/main" val="260417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143000" y="0"/>
          <a:ext cx="119063" cy="119063"/>
        </p:xfrm>
        <a:graphic>
          <a:graphicData uri="http://schemas.openxmlformats.org/presentationml/2006/ole">
            <mc:AlternateContent xmlns:mc="http://schemas.openxmlformats.org/markup-compatibility/2006">
              <mc:Choice xmlns:v="urn:schemas-microsoft-com:vml" Requires="v">
                <p:oleObj spid="_x0000_s3209" name="think-cell Slide" r:id="rId5" imgW="360" imgH="360" progId="">
                  <p:embed/>
                </p:oleObj>
              </mc:Choice>
              <mc:Fallback>
                <p:oleObj name="think-cell Slide" r:id="rId5" imgW="360" imgH="360" progId="">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0"/>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TextBox 6"/>
          <p:cNvSpPr txBox="1"/>
          <p:nvPr/>
        </p:nvSpPr>
        <p:spPr bwMode="auto">
          <a:xfrm>
            <a:off x="1645321" y="1146776"/>
            <a:ext cx="6449133" cy="1421239"/>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a:lnSpc>
                <a:spcPts val="3635"/>
              </a:lnSpc>
              <a:spcAft>
                <a:spcPts val="1800"/>
              </a:spcAft>
            </a:pPr>
            <a:r>
              <a:rPr lang="en-US" sz="2400" dirty="0">
                <a:solidFill>
                  <a:schemeClr val="bg1"/>
                </a:solidFill>
                <a:latin typeface="Arial"/>
                <a:cs typeface="Arial"/>
              </a:rPr>
              <a:t>The solution is not to trash what we know and start over but instead to reintroduce a second system—one which would be familiar to most successful entrepreneurs. </a:t>
            </a:r>
          </a:p>
          <a:p>
            <a:pPr>
              <a:lnSpc>
                <a:spcPts val="3635"/>
              </a:lnSpc>
              <a:spcAft>
                <a:spcPts val="1800"/>
              </a:spcAft>
            </a:pPr>
            <a:r>
              <a:rPr lang="en-US" sz="2400" dirty="0">
                <a:solidFill>
                  <a:schemeClr val="bg1"/>
                </a:solidFill>
                <a:latin typeface="Arial"/>
                <a:cs typeface="Arial"/>
              </a:rPr>
              <a:t>You need a dual operating system.</a:t>
            </a:r>
          </a:p>
          <a:p>
            <a:pPr>
              <a:lnSpc>
                <a:spcPts val="3635"/>
              </a:lnSpc>
              <a:spcAft>
                <a:spcPts val="1800"/>
              </a:spcAft>
            </a:pPr>
            <a:endParaRPr lang="en-US" sz="2400" dirty="0">
              <a:solidFill>
                <a:schemeClr val="bg1"/>
              </a:solidFill>
              <a:latin typeface="Arial"/>
              <a:cs typeface="Arial"/>
            </a:endParaRPr>
          </a:p>
        </p:txBody>
      </p:sp>
      <p:sp>
        <p:nvSpPr>
          <p:cNvPr id="13" name="TextBox 12">
            <a:extLst>
              <a:ext uri="{FF2B5EF4-FFF2-40B4-BE49-F238E27FC236}">
                <a16:creationId xmlns:a16="http://schemas.microsoft.com/office/drawing/2014/main" id="{346D0F99-2684-F844-92D5-E9FD35089B3A}"/>
              </a:ext>
            </a:extLst>
          </p:cNvPr>
          <p:cNvSpPr txBox="1"/>
          <p:nvPr/>
        </p:nvSpPr>
        <p:spPr>
          <a:xfrm>
            <a:off x="5562006" y="3889570"/>
            <a:ext cx="2376183" cy="815608"/>
          </a:xfrm>
          <a:prstGeom prst="rect">
            <a:avLst/>
          </a:prstGeom>
          <a:noFill/>
        </p:spPr>
        <p:txBody>
          <a:bodyPr wrap="square" rtlCol="0">
            <a:spAutoFit/>
          </a:bodyPr>
          <a:lstStyle/>
          <a:p>
            <a:pPr algn="r">
              <a:lnSpc>
                <a:spcPct val="120000"/>
              </a:lnSpc>
            </a:pPr>
            <a:r>
              <a:rPr lang="en-US" sz="2000" dirty="0">
                <a:solidFill>
                  <a:schemeClr val="accent3"/>
                </a:solidFill>
              </a:rPr>
              <a:t>—</a:t>
            </a:r>
            <a:r>
              <a:rPr lang="en-US" sz="2000" b="1" dirty="0">
                <a:solidFill>
                  <a:schemeClr val="accent3"/>
                </a:solidFill>
              </a:rPr>
              <a:t>John P. Kotter</a:t>
            </a:r>
            <a:endParaRPr lang="en-US" sz="2000" dirty="0">
              <a:solidFill>
                <a:schemeClr val="accent3"/>
              </a:solidFill>
            </a:endParaRPr>
          </a:p>
          <a:p>
            <a:pPr algn="r">
              <a:spcBef>
                <a:spcPts val="600"/>
              </a:spcBef>
              <a:spcAft>
                <a:spcPts val="600"/>
              </a:spcAft>
            </a:pPr>
            <a:endParaRPr lang="en-US" dirty="0">
              <a:solidFill>
                <a:srgbClr val="F17E5E"/>
              </a:solidFill>
            </a:endParaRPr>
          </a:p>
        </p:txBody>
      </p:sp>
      <p:sp>
        <p:nvSpPr>
          <p:cNvPr id="9" name="TextBox 8">
            <a:extLst>
              <a:ext uri="{FF2B5EF4-FFF2-40B4-BE49-F238E27FC236}">
                <a16:creationId xmlns:a16="http://schemas.microsoft.com/office/drawing/2014/main" id="{46466CAC-1327-EC45-AAED-84C6312FAA10}"/>
              </a:ext>
            </a:extLst>
          </p:cNvPr>
          <p:cNvSpPr txBox="1"/>
          <p:nvPr/>
        </p:nvSpPr>
        <p:spPr>
          <a:xfrm>
            <a:off x="692189" y="272345"/>
            <a:ext cx="1258349" cy="3170099"/>
          </a:xfrm>
          <a:prstGeom prst="rect">
            <a:avLst/>
          </a:prstGeom>
          <a:noFill/>
        </p:spPr>
        <p:txBody>
          <a:bodyPr wrap="square" rtlCol="0">
            <a:spAutoFit/>
          </a:bodyPr>
          <a:lstStyle/>
          <a:p>
            <a:pPr algn="l"/>
            <a:r>
              <a:rPr lang="en-US" sz="20000" dirty="0">
                <a:solidFill>
                  <a:srgbClr val="FFFFFF">
                    <a:alpha val="25000"/>
                  </a:srgbClr>
                </a:solidFill>
              </a:rPr>
              <a:t>“</a:t>
            </a:r>
          </a:p>
        </p:txBody>
      </p:sp>
    </p:spTree>
    <p:extLst>
      <p:ext uri="{BB962C8B-B14F-4D97-AF65-F5344CB8AC3E}">
        <p14:creationId xmlns:p14="http://schemas.microsoft.com/office/powerpoint/2010/main" val="1165433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2FC3080-5936-254A-AECF-A805DAB9BC05}"/>
              </a:ext>
            </a:extLst>
          </p:cNvPr>
          <p:cNvSpPr txBox="1"/>
          <p:nvPr/>
        </p:nvSpPr>
        <p:spPr>
          <a:xfrm>
            <a:off x="5927089" y="937689"/>
            <a:ext cx="2032211" cy="323165"/>
          </a:xfrm>
          <a:prstGeom prst="rect">
            <a:avLst/>
          </a:prstGeom>
          <a:solidFill>
            <a:srgbClr val="B5BD00"/>
          </a:solidFill>
        </p:spPr>
        <p:txBody>
          <a:bodyPr wrap="square" rtlCol="0">
            <a:spAutoFit/>
          </a:bodyPr>
          <a:lstStyle/>
          <a:p>
            <a:pPr algn="ctr"/>
            <a:r>
              <a:rPr lang="en-US" sz="1500" b="1" dirty="0">
                <a:solidFill>
                  <a:schemeClr val="bg1"/>
                </a:solidFill>
              </a:rPr>
              <a:t>Speed of Innovation</a:t>
            </a:r>
          </a:p>
        </p:txBody>
      </p:sp>
      <p:sp>
        <p:nvSpPr>
          <p:cNvPr id="2" name="Title 1">
            <a:extLst>
              <a:ext uri="{FF2B5EF4-FFF2-40B4-BE49-F238E27FC236}">
                <a16:creationId xmlns:a16="http://schemas.microsoft.com/office/drawing/2014/main" id="{4BA8ADF0-E99F-7745-B67D-BCF3CCC6C252}"/>
              </a:ext>
            </a:extLst>
          </p:cNvPr>
          <p:cNvSpPr>
            <a:spLocks noGrp="1"/>
          </p:cNvSpPr>
          <p:nvPr>
            <p:ph type="title"/>
          </p:nvPr>
        </p:nvSpPr>
        <p:spPr/>
        <p:txBody>
          <a:bodyPr/>
          <a:lstStyle/>
          <a:p>
            <a:r>
              <a:rPr lang="en-US" dirty="0"/>
              <a:t>We need a dual operating system for business agility</a:t>
            </a:r>
          </a:p>
        </p:txBody>
      </p:sp>
      <p:pic>
        <p:nvPicPr>
          <p:cNvPr id="16" name="Picture 15">
            <a:extLst>
              <a:ext uri="{FF2B5EF4-FFF2-40B4-BE49-F238E27FC236}">
                <a16:creationId xmlns:a16="http://schemas.microsoft.com/office/drawing/2014/main" id="{AC8F904B-B492-F741-A70E-A40060D20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5653" y="1463956"/>
            <a:ext cx="3301753" cy="2783541"/>
          </a:xfrm>
          <a:prstGeom prst="rect">
            <a:avLst/>
          </a:prstGeom>
        </p:spPr>
      </p:pic>
      <p:pic>
        <p:nvPicPr>
          <p:cNvPr id="17" name="Picture 16">
            <a:extLst>
              <a:ext uri="{FF2B5EF4-FFF2-40B4-BE49-F238E27FC236}">
                <a16:creationId xmlns:a16="http://schemas.microsoft.com/office/drawing/2014/main" id="{99B4708F-D293-F74C-B3FD-72428480D1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27250" y="3581197"/>
            <a:ext cx="611694" cy="611694"/>
          </a:xfrm>
          <a:prstGeom prst="rect">
            <a:avLst/>
          </a:prstGeom>
        </p:spPr>
      </p:pic>
      <p:sp>
        <p:nvSpPr>
          <p:cNvPr id="18" name="TextBox 17">
            <a:extLst>
              <a:ext uri="{FF2B5EF4-FFF2-40B4-BE49-F238E27FC236}">
                <a16:creationId xmlns:a16="http://schemas.microsoft.com/office/drawing/2014/main" id="{0C24C0B0-9D95-EE4F-8602-428E5446D7C0}"/>
              </a:ext>
            </a:extLst>
          </p:cNvPr>
          <p:cNvSpPr txBox="1"/>
          <p:nvPr/>
        </p:nvSpPr>
        <p:spPr>
          <a:xfrm>
            <a:off x="7899578" y="3656211"/>
            <a:ext cx="1221234" cy="461665"/>
          </a:xfrm>
          <a:prstGeom prst="rect">
            <a:avLst/>
          </a:prstGeom>
          <a:noFill/>
        </p:spPr>
        <p:txBody>
          <a:bodyPr wrap="square" rtlCol="0">
            <a:spAutoFit/>
          </a:bodyPr>
          <a:lstStyle/>
          <a:p>
            <a:pPr algn="l"/>
            <a:r>
              <a:rPr lang="en-US" sz="1200" b="1" dirty="0"/>
              <a:t>Customer</a:t>
            </a:r>
          </a:p>
          <a:p>
            <a:pPr algn="l"/>
            <a:r>
              <a:rPr lang="en-US" sz="1200" b="1" dirty="0"/>
              <a:t>Centricity</a:t>
            </a:r>
          </a:p>
        </p:txBody>
      </p:sp>
      <p:cxnSp>
        <p:nvCxnSpPr>
          <p:cNvPr id="20" name="Straight Connector 19">
            <a:extLst>
              <a:ext uri="{FF2B5EF4-FFF2-40B4-BE49-F238E27FC236}">
                <a16:creationId xmlns:a16="http://schemas.microsoft.com/office/drawing/2014/main" id="{31D76F13-29A5-F647-B2AD-343E43C0F781}"/>
              </a:ext>
            </a:extLst>
          </p:cNvPr>
          <p:cNvCxnSpPr>
            <a:cxnSpLocks/>
          </p:cNvCxnSpPr>
          <p:nvPr/>
        </p:nvCxnSpPr>
        <p:spPr bwMode="auto">
          <a:xfrm flipH="1">
            <a:off x="3524794" y="3653704"/>
            <a:ext cx="2855506" cy="690447"/>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0839ECB8-6CCF-4945-AC0D-0BCC83CFDB61}"/>
              </a:ext>
            </a:extLst>
          </p:cNvPr>
          <p:cNvCxnSpPr>
            <a:cxnSpLocks/>
          </p:cNvCxnSpPr>
          <p:nvPr/>
        </p:nvCxnSpPr>
        <p:spPr bwMode="auto">
          <a:xfrm flipH="1">
            <a:off x="2646533" y="3599736"/>
            <a:ext cx="3371074" cy="287308"/>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545F5984-89B4-B14E-88CB-DFF204CFE639}"/>
              </a:ext>
            </a:extLst>
          </p:cNvPr>
          <p:cNvCxnSpPr>
            <a:cxnSpLocks/>
          </p:cNvCxnSpPr>
          <p:nvPr/>
        </p:nvCxnSpPr>
        <p:spPr bwMode="auto">
          <a:xfrm flipH="1">
            <a:off x="3060422" y="2950253"/>
            <a:ext cx="3843185" cy="118756"/>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4D96DB08-740A-9B48-B8FA-5BA09AF5BD38}"/>
              </a:ext>
            </a:extLst>
          </p:cNvPr>
          <p:cNvCxnSpPr>
            <a:cxnSpLocks/>
          </p:cNvCxnSpPr>
          <p:nvPr/>
        </p:nvCxnSpPr>
        <p:spPr bwMode="auto">
          <a:xfrm flipH="1" flipV="1">
            <a:off x="2833031" y="2062347"/>
            <a:ext cx="4070576" cy="887906"/>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pic>
        <p:nvPicPr>
          <p:cNvPr id="25" name="Picture 24">
            <a:extLst>
              <a:ext uri="{FF2B5EF4-FFF2-40B4-BE49-F238E27FC236}">
                <a16:creationId xmlns:a16="http://schemas.microsoft.com/office/drawing/2014/main" id="{98A61D58-FE23-774B-8A04-34E55D4997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855" y="957307"/>
            <a:ext cx="2983816" cy="3756176"/>
          </a:xfrm>
          <a:prstGeom prst="rect">
            <a:avLst/>
          </a:prstGeom>
        </p:spPr>
      </p:pic>
      <p:sp>
        <p:nvSpPr>
          <p:cNvPr id="15" name="TextBox 14">
            <a:extLst>
              <a:ext uri="{FF2B5EF4-FFF2-40B4-BE49-F238E27FC236}">
                <a16:creationId xmlns:a16="http://schemas.microsoft.com/office/drawing/2014/main" id="{3632EF2A-8CFB-604C-B28A-45CBD9C04D9A}"/>
              </a:ext>
            </a:extLst>
          </p:cNvPr>
          <p:cNvSpPr txBox="1"/>
          <p:nvPr/>
        </p:nvSpPr>
        <p:spPr>
          <a:xfrm>
            <a:off x="236550" y="4479481"/>
            <a:ext cx="2266967" cy="323165"/>
          </a:xfrm>
          <a:prstGeom prst="rect">
            <a:avLst/>
          </a:prstGeom>
          <a:solidFill>
            <a:srgbClr val="B5BD00"/>
          </a:solidFill>
        </p:spPr>
        <p:txBody>
          <a:bodyPr wrap="none" rtlCol="0">
            <a:spAutoFit/>
          </a:bodyPr>
          <a:lstStyle/>
          <a:p>
            <a:pPr algn="l"/>
            <a:r>
              <a:rPr lang="en-US" sz="1500" b="1" dirty="0">
                <a:solidFill>
                  <a:schemeClr val="bg1"/>
                </a:solidFill>
              </a:rPr>
              <a:t>Efficiency and stability</a:t>
            </a:r>
          </a:p>
        </p:txBody>
      </p:sp>
    </p:spTree>
    <p:extLst>
      <p:ext uri="{BB962C8B-B14F-4D97-AF65-F5344CB8AC3E}">
        <p14:creationId xmlns:p14="http://schemas.microsoft.com/office/powerpoint/2010/main" val="105424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CF81D85-E7AB-44F0-8635-B6130812B7D7}"/>
              </a:ext>
            </a:extLst>
          </p:cNvPr>
          <p:cNvPicPr>
            <a:picLocks noChangeAspect="1" noChangeArrowheads="1"/>
          </p:cNvPicPr>
          <p:nvPr/>
        </p:nvPicPr>
        <p:blipFill rotWithShape="1">
          <a:blip r:embed="rId2"/>
          <a:srcRect b="3414"/>
          <a:stretch/>
        </p:blipFill>
        <p:spPr bwMode="auto">
          <a:xfrm>
            <a:off x="1242108" y="985486"/>
            <a:ext cx="6564046" cy="38504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A8ADF0-E99F-7745-B67D-BCF3CCC6C252}"/>
              </a:ext>
            </a:extLst>
          </p:cNvPr>
          <p:cNvSpPr>
            <a:spLocks noGrp="1"/>
          </p:cNvSpPr>
          <p:nvPr>
            <p:ph type="title"/>
          </p:nvPr>
        </p:nvSpPr>
        <p:spPr/>
        <p:txBody>
          <a:bodyPr/>
          <a:lstStyle/>
          <a:p>
            <a:r>
              <a:rPr lang="en-US" dirty="0"/>
              <a:t>And we have just such an operating system at our fingertips</a:t>
            </a:r>
          </a:p>
        </p:txBody>
      </p:sp>
      <p:sp>
        <p:nvSpPr>
          <p:cNvPr id="7" name="TextBox 6">
            <a:extLst>
              <a:ext uri="{FF2B5EF4-FFF2-40B4-BE49-F238E27FC236}">
                <a16:creationId xmlns:a16="http://schemas.microsoft.com/office/drawing/2014/main" id="{79C5559D-E744-CE4C-A423-2DA8A32845F4}"/>
              </a:ext>
            </a:extLst>
          </p:cNvPr>
          <p:cNvSpPr txBox="1"/>
          <p:nvPr/>
        </p:nvSpPr>
        <p:spPr>
          <a:xfrm>
            <a:off x="6885786" y="1200082"/>
            <a:ext cx="2032211" cy="553998"/>
          </a:xfrm>
          <a:prstGeom prst="rect">
            <a:avLst/>
          </a:prstGeom>
          <a:solidFill>
            <a:srgbClr val="B5BD00"/>
          </a:solidFill>
        </p:spPr>
        <p:txBody>
          <a:bodyPr wrap="square" rtlCol="0">
            <a:spAutoFit/>
          </a:bodyPr>
          <a:lstStyle/>
          <a:p>
            <a:pPr algn="ctr"/>
            <a:r>
              <a:rPr lang="en-US" sz="1500" b="1" dirty="0">
                <a:solidFill>
                  <a:schemeClr val="bg1"/>
                </a:solidFill>
              </a:rPr>
              <a:t>Functional hierarchy</a:t>
            </a:r>
          </a:p>
        </p:txBody>
      </p:sp>
      <p:sp>
        <p:nvSpPr>
          <p:cNvPr id="6" name="TextBox 5">
            <a:extLst>
              <a:ext uri="{FF2B5EF4-FFF2-40B4-BE49-F238E27FC236}">
                <a16:creationId xmlns:a16="http://schemas.microsoft.com/office/drawing/2014/main" id="{994F12CE-DB7A-C94A-B725-E5FA9E709DC1}"/>
              </a:ext>
            </a:extLst>
          </p:cNvPr>
          <p:cNvSpPr txBox="1"/>
          <p:nvPr/>
        </p:nvSpPr>
        <p:spPr>
          <a:xfrm>
            <a:off x="226003" y="1200082"/>
            <a:ext cx="2032211" cy="553998"/>
          </a:xfrm>
          <a:prstGeom prst="rect">
            <a:avLst/>
          </a:prstGeom>
          <a:solidFill>
            <a:srgbClr val="B5BD00"/>
          </a:solidFill>
        </p:spPr>
        <p:txBody>
          <a:bodyPr wrap="square" rtlCol="0">
            <a:spAutoFit/>
          </a:bodyPr>
          <a:lstStyle/>
          <a:p>
            <a:pPr algn="ctr"/>
            <a:r>
              <a:rPr lang="en-US" sz="1500" b="1" dirty="0">
                <a:solidFill>
                  <a:schemeClr val="bg1"/>
                </a:solidFill>
              </a:rPr>
              <a:t>Value Stream Network</a:t>
            </a:r>
          </a:p>
        </p:txBody>
      </p:sp>
    </p:spTree>
    <p:extLst>
      <p:ext uri="{BB962C8B-B14F-4D97-AF65-F5344CB8AC3E}">
        <p14:creationId xmlns:p14="http://schemas.microsoft.com/office/powerpoint/2010/main" val="296510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3181F2AD-2A75-6543-B46E-001B6E306A0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603756" y="805870"/>
            <a:ext cx="5933948" cy="3807455"/>
          </a:xfrm>
          <a:prstGeom prst="rect">
            <a:avLst/>
          </a:prstGeom>
        </p:spPr>
      </p:pic>
      <p:pic>
        <p:nvPicPr>
          <p:cNvPr id="78" name="Picture 77">
            <a:extLst>
              <a:ext uri="{FF2B5EF4-FFF2-40B4-BE49-F238E27FC236}">
                <a16:creationId xmlns:a16="http://schemas.microsoft.com/office/drawing/2014/main" id="{43EEC7A8-699B-364F-9B2E-F8448D8DB015}"/>
              </a:ext>
            </a:extLst>
          </p:cNvPr>
          <p:cNvPicPr>
            <a:picLocks noChangeAspect="1"/>
          </p:cNvPicPr>
          <p:nvPr/>
        </p:nvPicPr>
        <p:blipFill>
          <a:blip r:embed="rId4"/>
          <a:stretch>
            <a:fillRect/>
          </a:stretch>
        </p:blipFill>
        <p:spPr>
          <a:xfrm>
            <a:off x="430677" y="4875394"/>
            <a:ext cx="3556000" cy="185559"/>
          </a:xfrm>
          <a:prstGeom prst="rect">
            <a:avLst/>
          </a:prstGeom>
        </p:spPr>
      </p:pic>
      <p:pic>
        <p:nvPicPr>
          <p:cNvPr id="85" name="Picture 84">
            <a:extLst>
              <a:ext uri="{FF2B5EF4-FFF2-40B4-BE49-F238E27FC236}">
                <a16:creationId xmlns:a16="http://schemas.microsoft.com/office/drawing/2014/main" id="{7D2D1207-EA12-AB4B-AA2C-B908D2B26760}"/>
              </a:ext>
            </a:extLst>
          </p:cNvPr>
          <p:cNvPicPr>
            <a:picLocks noChangeAspect="1"/>
          </p:cNvPicPr>
          <p:nvPr/>
        </p:nvPicPr>
        <p:blipFill>
          <a:blip r:embed="rId4"/>
          <a:stretch>
            <a:fillRect/>
          </a:stretch>
        </p:blipFill>
        <p:spPr>
          <a:xfrm flipV="1">
            <a:off x="7541776" y="4847553"/>
            <a:ext cx="1346351" cy="242646"/>
          </a:xfrm>
          <a:prstGeom prst="rect">
            <a:avLst/>
          </a:prstGeom>
        </p:spPr>
      </p:pic>
      <p:sp>
        <p:nvSpPr>
          <p:cNvPr id="86" name="TextBox 85">
            <a:extLst>
              <a:ext uri="{FF2B5EF4-FFF2-40B4-BE49-F238E27FC236}">
                <a16:creationId xmlns:a16="http://schemas.microsoft.com/office/drawing/2014/main" id="{A417BFA7-10F3-3845-8747-A92BBE69FA78}"/>
              </a:ext>
            </a:extLst>
          </p:cNvPr>
          <p:cNvSpPr txBox="1"/>
          <p:nvPr/>
        </p:nvSpPr>
        <p:spPr>
          <a:xfrm>
            <a:off x="8214952" y="4081835"/>
            <a:ext cx="746369" cy="246221"/>
          </a:xfrm>
          <a:prstGeom prst="rect">
            <a:avLst/>
          </a:prstGeom>
          <a:noFill/>
        </p:spPr>
        <p:txBody>
          <a:bodyPr wrap="square" rtlCol="0">
            <a:spAutoFit/>
          </a:bodyPr>
          <a:lstStyle/>
          <a:p>
            <a:pPr algn="r"/>
            <a:r>
              <a:rPr lang="en-US" sz="1000" dirty="0">
                <a:solidFill>
                  <a:schemeClr val="tx2"/>
                </a:solidFill>
                <a:latin typeface="Arial" panose="020B0604020202020204" pitchFamily="34" charset="0"/>
              </a:rPr>
              <a:t>’</a:t>
            </a:r>
          </a:p>
        </p:txBody>
      </p:sp>
      <p:sp>
        <p:nvSpPr>
          <p:cNvPr id="8" name="Title 7">
            <a:extLst>
              <a:ext uri="{FF2B5EF4-FFF2-40B4-BE49-F238E27FC236}">
                <a16:creationId xmlns:a16="http://schemas.microsoft.com/office/drawing/2014/main" id="{8064EEF4-BA90-8246-9ECF-2DBE545264CD}"/>
              </a:ext>
            </a:extLst>
          </p:cNvPr>
          <p:cNvSpPr>
            <a:spLocks noGrp="1"/>
          </p:cNvSpPr>
          <p:nvPr>
            <p:ph type="title"/>
          </p:nvPr>
        </p:nvSpPr>
        <p:spPr>
          <a:xfrm>
            <a:off x="457199" y="171450"/>
            <a:ext cx="8504121" cy="337566"/>
          </a:xfrm>
        </p:spPr>
        <p:txBody>
          <a:bodyPr/>
          <a:lstStyle/>
          <a:p>
            <a:r>
              <a:rPr lang="en-US" dirty="0"/>
              <a:t>Introducing </a:t>
            </a:r>
            <a:r>
              <a:rPr lang="en-US" dirty="0" err="1"/>
              <a:t>SAFe</a:t>
            </a:r>
            <a:r>
              <a:rPr lang="en-US" dirty="0"/>
              <a:t> 5.0 the operating system for Business Agility</a:t>
            </a:r>
          </a:p>
        </p:txBody>
      </p:sp>
      <p:sp>
        <p:nvSpPr>
          <p:cNvPr id="2" name="TextBox 1">
            <a:extLst>
              <a:ext uri="{FF2B5EF4-FFF2-40B4-BE49-F238E27FC236}">
                <a16:creationId xmlns:a16="http://schemas.microsoft.com/office/drawing/2014/main" id="{8995804D-A529-1844-B212-D5CF4A09D947}"/>
              </a:ext>
            </a:extLst>
          </p:cNvPr>
          <p:cNvSpPr txBox="1"/>
          <p:nvPr/>
        </p:nvSpPr>
        <p:spPr>
          <a:xfrm>
            <a:off x="3699233" y="4720867"/>
            <a:ext cx="2916183" cy="369332"/>
          </a:xfrm>
          <a:prstGeom prst="rect">
            <a:avLst/>
          </a:prstGeom>
          <a:noFill/>
        </p:spPr>
        <p:txBody>
          <a:bodyPr wrap="none" rtlCol="0">
            <a:spAutoFit/>
          </a:bodyPr>
          <a:lstStyle/>
          <a:p>
            <a:pPr algn="l"/>
            <a:r>
              <a:rPr lang="en-US" dirty="0" err="1"/>
              <a:t>scaledagileframework.com</a:t>
            </a:r>
            <a:endParaRPr lang="en-US" dirty="0"/>
          </a:p>
        </p:txBody>
      </p:sp>
    </p:spTree>
    <p:extLst>
      <p:ext uri="{BB962C8B-B14F-4D97-AF65-F5344CB8AC3E}">
        <p14:creationId xmlns:p14="http://schemas.microsoft.com/office/powerpoint/2010/main" val="60694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04B6-9925-B645-A667-17B006DDEDD6}"/>
              </a:ext>
            </a:extLst>
          </p:cNvPr>
          <p:cNvSpPr>
            <a:spLocks noGrp="1"/>
          </p:cNvSpPr>
          <p:nvPr>
            <p:ph type="title" idx="4294967295"/>
          </p:nvPr>
        </p:nvSpPr>
        <p:spPr>
          <a:xfrm>
            <a:off x="931333" y="1584653"/>
            <a:ext cx="7281334" cy="1974195"/>
          </a:xfrm>
        </p:spPr>
        <p:txBody>
          <a:bodyPr>
            <a:spAutoFit/>
          </a:bodyPr>
          <a:lstStyle/>
          <a:p>
            <a:pPr algn="ctr">
              <a:lnSpc>
                <a:spcPts val="5320"/>
              </a:lnSpc>
            </a:pPr>
            <a:r>
              <a:rPr lang="en-US" sz="3600" b="1" dirty="0">
                <a:solidFill>
                  <a:schemeClr val="bg1"/>
                </a:solidFill>
              </a:rPr>
              <a:t>SAFe 5.0 brings the focus back to what it takes to bring great solutions to the marketplace.</a:t>
            </a:r>
            <a:endParaRPr lang="en-US" sz="3600" b="1" dirty="0">
              <a:solidFill>
                <a:schemeClr val="accent3"/>
              </a:solidFill>
            </a:endParaRPr>
          </a:p>
        </p:txBody>
      </p:sp>
    </p:spTree>
    <p:extLst>
      <p:ext uri="{BB962C8B-B14F-4D97-AF65-F5344CB8AC3E}">
        <p14:creationId xmlns:p14="http://schemas.microsoft.com/office/powerpoint/2010/main" val="610353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E04B0C-5333-7B4B-97BC-C1756A52C4AE}"/>
              </a:ext>
            </a:extLst>
          </p:cNvPr>
          <p:cNvSpPr txBox="1"/>
          <p:nvPr/>
        </p:nvSpPr>
        <p:spPr>
          <a:xfrm>
            <a:off x="1139385" y="1020397"/>
            <a:ext cx="6954473" cy="2909323"/>
          </a:xfrm>
          <a:prstGeom prst="rect">
            <a:avLst/>
          </a:prstGeom>
          <a:noFill/>
        </p:spPr>
        <p:txBody>
          <a:bodyPr wrap="square" rtlCol="0">
            <a:spAutoFit/>
          </a:bodyPr>
          <a:lstStyle/>
          <a:p>
            <a:pPr>
              <a:lnSpc>
                <a:spcPts val="4500"/>
              </a:lnSpc>
            </a:pPr>
            <a:r>
              <a:rPr lang="en-US" sz="2600" dirty="0">
                <a:solidFill>
                  <a:schemeClr val="bg1"/>
                </a:solidFill>
              </a:rPr>
              <a:t>Achieving a state of </a:t>
            </a:r>
            <a:r>
              <a:rPr lang="en-US" sz="2600" b="1" dirty="0">
                <a:solidFill>
                  <a:schemeClr val="accent3"/>
                </a:solidFill>
              </a:rPr>
              <a:t>business agility</a:t>
            </a:r>
            <a:r>
              <a:rPr lang="en-US" sz="2600" dirty="0">
                <a:solidFill>
                  <a:schemeClr val="accent3"/>
                </a:solidFill>
              </a:rPr>
              <a:t> </a:t>
            </a:r>
            <a:r>
              <a:rPr lang="en-US" sz="2600" dirty="0">
                <a:solidFill>
                  <a:schemeClr val="bg1"/>
                </a:solidFill>
              </a:rPr>
              <a:t>means that the entire organization—</a:t>
            </a:r>
            <a:r>
              <a:rPr lang="en-US" sz="2600" i="1" dirty="0">
                <a:solidFill>
                  <a:schemeClr val="bg1"/>
                </a:solidFill>
              </a:rPr>
              <a:t>not just development</a:t>
            </a:r>
            <a:r>
              <a:rPr lang="en-US" sz="2600" dirty="0">
                <a:solidFill>
                  <a:schemeClr val="bg1"/>
                </a:solidFill>
              </a:rPr>
              <a:t>—is engaged in continually and proactively delivering innovative business solutions faster than the competition.</a:t>
            </a:r>
          </a:p>
        </p:txBody>
      </p:sp>
    </p:spTree>
    <p:extLst>
      <p:ext uri="{BB962C8B-B14F-4D97-AF65-F5344CB8AC3E}">
        <p14:creationId xmlns:p14="http://schemas.microsoft.com/office/powerpoint/2010/main" val="2896015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66BE8-AA71-5642-A171-F118656DA231}"/>
              </a:ext>
            </a:extLst>
          </p:cNvPr>
          <p:cNvSpPr/>
          <p:nvPr/>
        </p:nvSpPr>
        <p:spPr bwMode="auto">
          <a:xfrm>
            <a:off x="4572000" y="0"/>
            <a:ext cx="4572000" cy="51435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2" name="TextBox 1">
            <a:extLst>
              <a:ext uri="{FF2B5EF4-FFF2-40B4-BE49-F238E27FC236}">
                <a16:creationId xmlns:a16="http://schemas.microsoft.com/office/drawing/2014/main" id="{23E04B0C-5333-7B4B-97BC-C1756A52C4AE}"/>
              </a:ext>
            </a:extLst>
          </p:cNvPr>
          <p:cNvSpPr txBox="1"/>
          <p:nvPr/>
        </p:nvSpPr>
        <p:spPr>
          <a:xfrm>
            <a:off x="383241" y="580258"/>
            <a:ext cx="3859306" cy="4151778"/>
          </a:xfrm>
          <a:prstGeom prst="rect">
            <a:avLst/>
          </a:prstGeom>
          <a:noFill/>
        </p:spPr>
        <p:txBody>
          <a:bodyPr wrap="square" rtlCol="0">
            <a:spAutoFit/>
          </a:bodyPr>
          <a:lstStyle/>
          <a:p>
            <a:pPr>
              <a:lnSpc>
                <a:spcPts val="3200"/>
              </a:lnSpc>
            </a:pPr>
            <a:r>
              <a:rPr lang="en-US" sz="2000" dirty="0">
                <a:solidFill>
                  <a:schemeClr val="bg1"/>
                </a:solidFill>
              </a:rPr>
              <a:t>Business Agility requires technical agility</a:t>
            </a:r>
            <a:r>
              <a:rPr lang="en-US" sz="2000" dirty="0">
                <a:solidFill>
                  <a:srgbClr val="B5BD00"/>
                </a:solidFill>
              </a:rPr>
              <a:t> </a:t>
            </a:r>
            <a:r>
              <a:rPr lang="en-US" sz="2000" b="1" dirty="0">
                <a:solidFill>
                  <a:schemeClr val="accent3"/>
                </a:solidFill>
              </a:rPr>
              <a:t>and</a:t>
            </a:r>
            <a:r>
              <a:rPr lang="en-US" sz="2000" dirty="0">
                <a:solidFill>
                  <a:srgbClr val="B5BD00"/>
                </a:solidFill>
              </a:rPr>
              <a:t> </a:t>
            </a:r>
            <a:br>
              <a:rPr lang="en-US" sz="2000" dirty="0">
                <a:solidFill>
                  <a:srgbClr val="B5BD00"/>
                </a:solidFill>
              </a:rPr>
            </a:br>
            <a:r>
              <a:rPr lang="en-US" sz="2000" dirty="0">
                <a:solidFill>
                  <a:schemeClr val="bg1"/>
                </a:solidFill>
              </a:rPr>
              <a:t>a business-level commitment to product and value stream thinking.</a:t>
            </a:r>
          </a:p>
          <a:p>
            <a:pPr>
              <a:lnSpc>
                <a:spcPts val="3200"/>
              </a:lnSpc>
            </a:pPr>
            <a:endParaRPr lang="en-US" sz="2000" dirty="0">
              <a:solidFill>
                <a:schemeClr val="bg1"/>
              </a:solidFill>
            </a:endParaRPr>
          </a:p>
          <a:p>
            <a:pPr>
              <a:lnSpc>
                <a:spcPts val="3200"/>
              </a:lnSpc>
            </a:pPr>
            <a:r>
              <a:rPr lang="en-US" sz="2000" dirty="0">
                <a:solidFill>
                  <a:schemeClr val="bg1"/>
                </a:solidFill>
              </a:rPr>
              <a:t>And it requires that </a:t>
            </a:r>
            <a:r>
              <a:rPr lang="en-US" sz="2000" b="1" dirty="0">
                <a:solidFill>
                  <a:schemeClr val="accent3"/>
                </a:solidFill>
              </a:rPr>
              <a:t>everyone involved in delivering business solutions</a:t>
            </a:r>
            <a:r>
              <a:rPr lang="en-US" sz="2000" dirty="0">
                <a:solidFill>
                  <a:schemeClr val="accent3"/>
                </a:solidFill>
              </a:rPr>
              <a:t> </a:t>
            </a:r>
            <a:r>
              <a:rPr lang="en-US" sz="2000" dirty="0">
                <a:solidFill>
                  <a:schemeClr val="bg1"/>
                </a:solidFill>
              </a:rPr>
              <a:t>use Lean and Agile practices.</a:t>
            </a:r>
          </a:p>
        </p:txBody>
      </p:sp>
      <p:pic>
        <p:nvPicPr>
          <p:cNvPr id="6" name="Picture 5">
            <a:extLst>
              <a:ext uri="{FF2B5EF4-FFF2-40B4-BE49-F238E27FC236}">
                <a16:creationId xmlns:a16="http://schemas.microsoft.com/office/drawing/2014/main" id="{E0BF83FA-1604-8A46-BD96-E38C787CC8C2}"/>
              </a:ext>
            </a:extLst>
          </p:cNvPr>
          <p:cNvPicPr>
            <a:picLocks noChangeAspect="1"/>
          </p:cNvPicPr>
          <p:nvPr/>
        </p:nvPicPr>
        <p:blipFill>
          <a:blip r:embed="rId3"/>
          <a:stretch>
            <a:fillRect/>
          </a:stretch>
        </p:blipFill>
        <p:spPr>
          <a:xfrm>
            <a:off x="4805962" y="426266"/>
            <a:ext cx="4106386" cy="4462272"/>
          </a:xfrm>
          <a:prstGeom prst="rect">
            <a:avLst/>
          </a:prstGeom>
        </p:spPr>
      </p:pic>
    </p:spTree>
    <p:extLst>
      <p:ext uri="{BB962C8B-B14F-4D97-AF65-F5344CB8AC3E}">
        <p14:creationId xmlns:p14="http://schemas.microsoft.com/office/powerpoint/2010/main" val="1879993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F9250-8B09-F243-9B66-E31D9B7C3CEF}"/>
              </a:ext>
            </a:extLst>
          </p:cNvPr>
          <p:cNvSpPr>
            <a:spLocks noGrp="1"/>
          </p:cNvSpPr>
          <p:nvPr>
            <p:ph type="title"/>
          </p:nvPr>
        </p:nvSpPr>
        <p:spPr/>
        <p:txBody>
          <a:bodyPr/>
          <a:lstStyle/>
          <a:p>
            <a:r>
              <a:rPr lang="en-US" dirty="0"/>
              <a:t>Big Picture Highlights</a:t>
            </a:r>
          </a:p>
        </p:txBody>
      </p:sp>
    </p:spTree>
    <p:extLst>
      <p:ext uri="{BB962C8B-B14F-4D97-AF65-F5344CB8AC3E}">
        <p14:creationId xmlns:p14="http://schemas.microsoft.com/office/powerpoint/2010/main" val="114984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61D46-868C-6E45-BB9E-EEE2D66554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3584" y="932688"/>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New focus on business agility</a:t>
            </a:r>
          </a:p>
        </p:txBody>
      </p:sp>
      <p:sp>
        <p:nvSpPr>
          <p:cNvPr id="7" name="Rectangle 6">
            <a:extLst>
              <a:ext uri="{FF2B5EF4-FFF2-40B4-BE49-F238E27FC236}">
                <a16:creationId xmlns:a16="http://schemas.microsoft.com/office/drawing/2014/main" id="{3D228D7F-4143-AC45-A8CE-6090466B1827}"/>
              </a:ext>
            </a:extLst>
          </p:cNvPr>
          <p:cNvSpPr/>
          <p:nvPr/>
        </p:nvSpPr>
        <p:spPr bwMode="auto">
          <a:xfrm>
            <a:off x="4330165" y="933499"/>
            <a:ext cx="1819175" cy="298384"/>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232371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8181F6-582E-F646-BBAC-1DE79E2ABEA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3584" y="932688"/>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Competencies and the spanning palette</a:t>
            </a:r>
          </a:p>
        </p:txBody>
      </p:sp>
      <p:sp>
        <p:nvSpPr>
          <p:cNvPr id="5" name="Rectangle 4">
            <a:extLst>
              <a:ext uri="{FF2B5EF4-FFF2-40B4-BE49-F238E27FC236}">
                <a16:creationId xmlns:a16="http://schemas.microsoft.com/office/drawing/2014/main" id="{0A404729-4233-C94D-8789-7C4B931A35F9}"/>
              </a:ext>
            </a:extLst>
          </p:cNvPr>
          <p:cNvSpPr/>
          <p:nvPr/>
        </p:nvSpPr>
        <p:spPr bwMode="auto">
          <a:xfrm>
            <a:off x="962526" y="899610"/>
            <a:ext cx="1366788" cy="395373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eaLnBrk="0" hangingPunct="0">
              <a:spcBef>
                <a:spcPct val="20000"/>
              </a:spcBef>
            </a:pPr>
            <a:endParaRPr lang="en-US" sz="2200" i="1" dirty="0"/>
          </a:p>
        </p:txBody>
      </p:sp>
      <p:sp>
        <p:nvSpPr>
          <p:cNvPr id="7" name="Rectangle 6">
            <a:extLst>
              <a:ext uri="{FF2B5EF4-FFF2-40B4-BE49-F238E27FC236}">
                <a16:creationId xmlns:a16="http://schemas.microsoft.com/office/drawing/2014/main" id="{DBFCC37D-C566-5E46-A81F-75D272BEF523}"/>
              </a:ext>
            </a:extLst>
          </p:cNvPr>
          <p:cNvSpPr/>
          <p:nvPr/>
        </p:nvSpPr>
        <p:spPr bwMode="auto">
          <a:xfrm>
            <a:off x="4745254" y="4344557"/>
            <a:ext cx="1075277" cy="747809"/>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8" name="Rectangle 7">
            <a:extLst>
              <a:ext uri="{FF2B5EF4-FFF2-40B4-BE49-F238E27FC236}">
                <a16:creationId xmlns:a16="http://schemas.microsoft.com/office/drawing/2014/main" id="{F9EB3B50-CDA8-5842-9AF1-3150CB93E92E}"/>
              </a:ext>
            </a:extLst>
          </p:cNvPr>
          <p:cNvSpPr/>
          <p:nvPr/>
        </p:nvSpPr>
        <p:spPr bwMode="auto">
          <a:xfrm>
            <a:off x="7137589" y="1339871"/>
            <a:ext cx="620373" cy="3004686"/>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405409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33729F-60C4-0B4F-ABE7-BEA09878B713}"/>
              </a:ext>
            </a:extLst>
          </p:cNvPr>
          <p:cNvSpPr txBox="1"/>
          <p:nvPr/>
        </p:nvSpPr>
        <p:spPr>
          <a:xfrm>
            <a:off x="474700" y="544802"/>
            <a:ext cx="1258349" cy="3170099"/>
          </a:xfrm>
          <a:prstGeom prst="rect">
            <a:avLst/>
          </a:prstGeom>
          <a:noFill/>
        </p:spPr>
        <p:txBody>
          <a:bodyPr wrap="square" rtlCol="0">
            <a:spAutoFit/>
          </a:bodyPr>
          <a:lstStyle/>
          <a:p>
            <a:pPr algn="l"/>
            <a:r>
              <a:rPr lang="en-US" sz="20000" dirty="0">
                <a:solidFill>
                  <a:srgbClr val="FFFFFF">
                    <a:alpha val="25000"/>
                  </a:srgbClr>
                </a:solidFill>
              </a:rPr>
              <a:t>“</a:t>
            </a:r>
          </a:p>
        </p:txBody>
      </p:sp>
      <p:sp>
        <p:nvSpPr>
          <p:cNvPr id="2" name="TextBox 1">
            <a:extLst>
              <a:ext uri="{FF2B5EF4-FFF2-40B4-BE49-F238E27FC236}">
                <a16:creationId xmlns:a16="http://schemas.microsoft.com/office/drawing/2014/main" id="{23E04B0C-5333-7B4B-97BC-C1756A52C4AE}"/>
              </a:ext>
            </a:extLst>
          </p:cNvPr>
          <p:cNvSpPr txBox="1"/>
          <p:nvPr/>
        </p:nvSpPr>
        <p:spPr>
          <a:xfrm>
            <a:off x="1434646" y="1332717"/>
            <a:ext cx="6453052" cy="1760995"/>
          </a:xfrm>
          <a:prstGeom prst="rect">
            <a:avLst/>
          </a:prstGeom>
          <a:noFill/>
        </p:spPr>
        <p:txBody>
          <a:bodyPr wrap="square" rtlCol="0">
            <a:spAutoFit/>
          </a:bodyPr>
          <a:lstStyle/>
          <a:p>
            <a:pPr algn="l">
              <a:lnSpc>
                <a:spcPts val="4500"/>
              </a:lnSpc>
            </a:pPr>
            <a:r>
              <a:rPr lang="en-US" sz="2800" dirty="0">
                <a:solidFill>
                  <a:schemeClr val="bg1"/>
                </a:solidFill>
              </a:rPr>
              <a:t>Those who master large-scale software delivery will define the economic landscape of the 21</a:t>
            </a:r>
            <a:r>
              <a:rPr lang="en-US" sz="2800" baseline="30000" dirty="0">
                <a:solidFill>
                  <a:schemeClr val="bg1"/>
                </a:solidFill>
              </a:rPr>
              <a:t>st</a:t>
            </a:r>
            <a:r>
              <a:rPr lang="en-US" sz="2800" dirty="0">
                <a:solidFill>
                  <a:schemeClr val="bg1"/>
                </a:solidFill>
              </a:rPr>
              <a:t> century.</a:t>
            </a:r>
          </a:p>
        </p:txBody>
      </p:sp>
      <p:sp>
        <p:nvSpPr>
          <p:cNvPr id="8" name="TextBox 7">
            <a:extLst>
              <a:ext uri="{FF2B5EF4-FFF2-40B4-BE49-F238E27FC236}">
                <a16:creationId xmlns:a16="http://schemas.microsoft.com/office/drawing/2014/main" id="{1C91402B-2FE6-1346-B8C4-B9BC08ABF500}"/>
              </a:ext>
            </a:extLst>
          </p:cNvPr>
          <p:cNvSpPr txBox="1"/>
          <p:nvPr/>
        </p:nvSpPr>
        <p:spPr>
          <a:xfrm>
            <a:off x="4012126" y="3222729"/>
            <a:ext cx="2056725" cy="815608"/>
          </a:xfrm>
          <a:prstGeom prst="rect">
            <a:avLst/>
          </a:prstGeom>
          <a:noFill/>
        </p:spPr>
        <p:txBody>
          <a:bodyPr wrap="square" rtlCol="0">
            <a:spAutoFit/>
          </a:bodyPr>
          <a:lstStyle/>
          <a:p>
            <a:pPr algn="r">
              <a:lnSpc>
                <a:spcPct val="120000"/>
              </a:lnSpc>
            </a:pPr>
            <a:r>
              <a:rPr lang="en-US" sz="2000" dirty="0">
                <a:solidFill>
                  <a:schemeClr val="accent3"/>
                </a:solidFill>
              </a:rPr>
              <a:t>—</a:t>
            </a:r>
            <a:r>
              <a:rPr lang="en-US" sz="2000" b="1" dirty="0" err="1">
                <a:solidFill>
                  <a:schemeClr val="accent3"/>
                </a:solidFill>
              </a:rPr>
              <a:t>Mik</a:t>
            </a:r>
            <a:r>
              <a:rPr lang="en-US" sz="2000" b="1" dirty="0">
                <a:solidFill>
                  <a:schemeClr val="accent3"/>
                </a:solidFill>
              </a:rPr>
              <a:t> Kersten</a:t>
            </a:r>
            <a:endParaRPr lang="en-US" sz="2000" dirty="0">
              <a:solidFill>
                <a:schemeClr val="accent3"/>
              </a:solidFill>
            </a:endParaRPr>
          </a:p>
          <a:p>
            <a:pPr algn="r">
              <a:spcBef>
                <a:spcPts val="600"/>
              </a:spcBef>
              <a:spcAft>
                <a:spcPts val="600"/>
              </a:spcAft>
            </a:pPr>
            <a:endParaRPr lang="en-US" dirty="0">
              <a:solidFill>
                <a:srgbClr val="F17E5E"/>
              </a:solidFill>
            </a:endParaRPr>
          </a:p>
        </p:txBody>
      </p:sp>
      <p:pic>
        <p:nvPicPr>
          <p:cNvPr id="5" name="Picture 4">
            <a:extLst>
              <a:ext uri="{FF2B5EF4-FFF2-40B4-BE49-F238E27FC236}">
                <a16:creationId xmlns:a16="http://schemas.microsoft.com/office/drawing/2014/main" id="{C91D39E4-45F2-394E-AA0E-E56A27B2EB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9019" y="2472523"/>
            <a:ext cx="2525082" cy="2670975"/>
          </a:xfrm>
          <a:prstGeom prst="rect">
            <a:avLst/>
          </a:prstGeom>
        </p:spPr>
      </p:pic>
      <p:pic>
        <p:nvPicPr>
          <p:cNvPr id="6" name="Picture 5">
            <a:extLst>
              <a:ext uri="{FF2B5EF4-FFF2-40B4-BE49-F238E27FC236}">
                <a16:creationId xmlns:a16="http://schemas.microsoft.com/office/drawing/2014/main" id="{7E19C322-CD66-EB4D-8A8A-681EB8BC0A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5574" y="3714901"/>
            <a:ext cx="949477" cy="1428597"/>
          </a:xfrm>
          <a:prstGeom prst="rect">
            <a:avLst/>
          </a:prstGeom>
        </p:spPr>
      </p:pic>
    </p:spTree>
    <p:extLst>
      <p:ext uri="{BB962C8B-B14F-4D97-AF65-F5344CB8AC3E}">
        <p14:creationId xmlns:p14="http://schemas.microsoft.com/office/powerpoint/2010/main" val="322931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0A56B5-4801-F844-A3BD-A3D7B97C9C4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3584" y="932688"/>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Two new core competencies</a:t>
            </a:r>
          </a:p>
        </p:txBody>
      </p:sp>
      <p:sp>
        <p:nvSpPr>
          <p:cNvPr id="7" name="Rectangle 6">
            <a:extLst>
              <a:ext uri="{FF2B5EF4-FFF2-40B4-BE49-F238E27FC236}">
                <a16:creationId xmlns:a16="http://schemas.microsoft.com/office/drawing/2014/main" id="{95C7AF97-B9D0-F640-9C26-48771D68E1C8}"/>
              </a:ext>
            </a:extLst>
          </p:cNvPr>
          <p:cNvSpPr/>
          <p:nvPr/>
        </p:nvSpPr>
        <p:spPr bwMode="auto">
          <a:xfrm>
            <a:off x="954137" y="1000278"/>
            <a:ext cx="1366788" cy="64974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eaLnBrk="0" hangingPunct="0">
              <a:spcBef>
                <a:spcPct val="20000"/>
              </a:spcBef>
            </a:pPr>
            <a:endParaRPr lang="en-US" sz="2200" i="1" dirty="0"/>
          </a:p>
        </p:txBody>
      </p:sp>
      <p:sp>
        <p:nvSpPr>
          <p:cNvPr id="8" name="Rectangle 7">
            <a:extLst>
              <a:ext uri="{FF2B5EF4-FFF2-40B4-BE49-F238E27FC236}">
                <a16:creationId xmlns:a16="http://schemas.microsoft.com/office/drawing/2014/main" id="{C90A2C7F-0965-C841-A9B4-E9D204F170E9}"/>
              </a:ext>
            </a:extLst>
          </p:cNvPr>
          <p:cNvSpPr/>
          <p:nvPr/>
        </p:nvSpPr>
        <p:spPr bwMode="auto">
          <a:xfrm>
            <a:off x="954137" y="4120356"/>
            <a:ext cx="1366788" cy="64974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eaLnBrk="0" hangingPunct="0">
              <a:spcBef>
                <a:spcPct val="20000"/>
              </a:spcBef>
            </a:pPr>
            <a:endParaRPr lang="en-US" sz="2200" i="1" dirty="0"/>
          </a:p>
        </p:txBody>
      </p:sp>
    </p:spTree>
    <p:extLst>
      <p:ext uri="{BB962C8B-B14F-4D97-AF65-F5344CB8AC3E}">
        <p14:creationId xmlns:p14="http://schemas.microsoft.com/office/powerpoint/2010/main" val="812587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C1B3A3-2642-AF47-91BF-24F1D44180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672075" y="932688"/>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Renamed and expanded two competencies</a:t>
            </a:r>
          </a:p>
        </p:txBody>
      </p:sp>
      <p:sp>
        <p:nvSpPr>
          <p:cNvPr id="3" name="TextBox 2">
            <a:extLst>
              <a:ext uri="{FF2B5EF4-FFF2-40B4-BE49-F238E27FC236}">
                <a16:creationId xmlns:a16="http://schemas.microsoft.com/office/drawing/2014/main" id="{437406BC-297A-8842-8038-92C3A9738457}"/>
              </a:ext>
            </a:extLst>
          </p:cNvPr>
          <p:cNvSpPr txBox="1"/>
          <p:nvPr/>
        </p:nvSpPr>
        <p:spPr>
          <a:xfrm>
            <a:off x="122548" y="2072484"/>
            <a:ext cx="1319753" cy="707886"/>
          </a:xfrm>
          <a:prstGeom prst="rect">
            <a:avLst/>
          </a:prstGeom>
          <a:noFill/>
        </p:spPr>
        <p:txBody>
          <a:bodyPr wrap="square" rtlCol="0">
            <a:spAutoFit/>
          </a:bodyPr>
          <a:lstStyle/>
          <a:p>
            <a:pPr algn="l"/>
            <a:r>
              <a:rPr lang="en-US" sz="1000" dirty="0"/>
              <a:t>Previously ‘Business Solutions and Lean Systems Engineering’</a:t>
            </a:r>
          </a:p>
        </p:txBody>
      </p:sp>
      <p:sp>
        <p:nvSpPr>
          <p:cNvPr id="11" name="TextBox 10">
            <a:extLst>
              <a:ext uri="{FF2B5EF4-FFF2-40B4-BE49-F238E27FC236}">
                <a16:creationId xmlns:a16="http://schemas.microsoft.com/office/drawing/2014/main" id="{0D153CEF-FA27-044B-87BD-41ED30E95EC9}"/>
              </a:ext>
            </a:extLst>
          </p:cNvPr>
          <p:cNvSpPr txBox="1"/>
          <p:nvPr/>
        </p:nvSpPr>
        <p:spPr>
          <a:xfrm>
            <a:off x="122548" y="2853466"/>
            <a:ext cx="1621410" cy="400110"/>
          </a:xfrm>
          <a:prstGeom prst="rect">
            <a:avLst/>
          </a:prstGeom>
          <a:noFill/>
        </p:spPr>
        <p:txBody>
          <a:bodyPr wrap="square" rtlCol="0">
            <a:spAutoFit/>
          </a:bodyPr>
          <a:lstStyle/>
          <a:p>
            <a:r>
              <a:rPr lang="en-US" sz="1000" dirty="0"/>
              <a:t>Previously ‘DevOps and Release on Demand’</a:t>
            </a:r>
          </a:p>
        </p:txBody>
      </p:sp>
      <p:sp>
        <p:nvSpPr>
          <p:cNvPr id="12" name="Rectangle 11">
            <a:extLst>
              <a:ext uri="{FF2B5EF4-FFF2-40B4-BE49-F238E27FC236}">
                <a16:creationId xmlns:a16="http://schemas.microsoft.com/office/drawing/2014/main" id="{6C8728E4-99BA-3746-B66E-58257D70B67A}"/>
              </a:ext>
            </a:extLst>
          </p:cNvPr>
          <p:cNvSpPr/>
          <p:nvPr/>
        </p:nvSpPr>
        <p:spPr bwMode="auto">
          <a:xfrm>
            <a:off x="1672075" y="2810316"/>
            <a:ext cx="943275" cy="61016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3" name="Rectangle 12">
            <a:extLst>
              <a:ext uri="{FF2B5EF4-FFF2-40B4-BE49-F238E27FC236}">
                <a16:creationId xmlns:a16="http://schemas.microsoft.com/office/drawing/2014/main" id="{62204174-D4A5-4143-89D3-1983BF904FE8}"/>
              </a:ext>
            </a:extLst>
          </p:cNvPr>
          <p:cNvSpPr/>
          <p:nvPr/>
        </p:nvSpPr>
        <p:spPr bwMode="auto">
          <a:xfrm>
            <a:off x="1672075" y="2136547"/>
            <a:ext cx="943275" cy="61016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129175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88BE-EA3F-6C46-83CE-F6B3E44937CA}"/>
              </a:ext>
            </a:extLst>
          </p:cNvPr>
          <p:cNvSpPr>
            <a:spLocks noGrp="1"/>
          </p:cNvSpPr>
          <p:nvPr>
            <p:ph type="title"/>
          </p:nvPr>
        </p:nvSpPr>
        <p:spPr/>
        <p:txBody>
          <a:bodyPr/>
          <a:lstStyle/>
          <a:p>
            <a:r>
              <a:rPr lang="en-US" dirty="0"/>
              <a:t>New SAFe Overview tab</a:t>
            </a:r>
          </a:p>
        </p:txBody>
      </p:sp>
      <p:pic>
        <p:nvPicPr>
          <p:cNvPr id="4098" name="Picture 2">
            <a:extLst>
              <a:ext uri="{FF2B5EF4-FFF2-40B4-BE49-F238E27FC236}">
                <a16:creationId xmlns:a16="http://schemas.microsoft.com/office/drawing/2014/main" id="{70B973D8-E68C-4126-85F4-1A9174393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915" y="710469"/>
            <a:ext cx="5239918" cy="418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48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F191-F04E-624F-A69D-27CE76459723}"/>
              </a:ext>
            </a:extLst>
          </p:cNvPr>
          <p:cNvSpPr>
            <a:spLocks noGrp="1"/>
          </p:cNvSpPr>
          <p:nvPr>
            <p:ph type="title"/>
          </p:nvPr>
        </p:nvSpPr>
        <p:spPr/>
        <p:txBody>
          <a:bodyPr/>
          <a:lstStyle/>
          <a:p>
            <a:r>
              <a:rPr lang="en-US" dirty="0"/>
              <a:t>The Seven Competencies of Business Agility</a:t>
            </a:r>
          </a:p>
        </p:txBody>
      </p:sp>
    </p:spTree>
    <p:extLst>
      <p:ext uri="{BB962C8B-B14F-4D97-AF65-F5344CB8AC3E}">
        <p14:creationId xmlns:p14="http://schemas.microsoft.com/office/powerpoint/2010/main" val="1321263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6600E-DC76-024C-B058-D9A6CDD0E18B}"/>
              </a:ext>
            </a:extLst>
          </p:cNvPr>
          <p:cNvPicPr>
            <a:picLocks noChangeAspect="1"/>
          </p:cNvPicPr>
          <p:nvPr/>
        </p:nvPicPr>
        <p:blipFill rotWithShape="1">
          <a:blip r:embed="rId3"/>
          <a:srcRect t="18921"/>
          <a:stretch/>
        </p:blipFill>
        <p:spPr>
          <a:xfrm>
            <a:off x="992268" y="1047112"/>
            <a:ext cx="7159463" cy="3894676"/>
          </a:xfrm>
          <a:prstGeom prst="rect">
            <a:avLst/>
          </a:prstGeom>
        </p:spPr>
      </p:pic>
      <p:sp>
        <p:nvSpPr>
          <p:cNvPr id="19" name="Rectangle 18">
            <a:extLst>
              <a:ext uri="{FF2B5EF4-FFF2-40B4-BE49-F238E27FC236}">
                <a16:creationId xmlns:a16="http://schemas.microsoft.com/office/drawing/2014/main" id="{5CD45AA4-574E-7D4B-B7E1-4473215AD9C2}"/>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t>Seven Core Competencies of Business Agility</a:t>
            </a:r>
          </a:p>
        </p:txBody>
      </p:sp>
    </p:spTree>
    <p:extLst>
      <p:ext uri="{BB962C8B-B14F-4D97-AF65-F5344CB8AC3E}">
        <p14:creationId xmlns:p14="http://schemas.microsoft.com/office/powerpoint/2010/main" val="2487900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71846E-076F-9D47-A2BF-CC3DD25C52FA}"/>
              </a:ext>
            </a:extLst>
          </p:cNvPr>
          <p:cNvPicPr>
            <a:picLocks noChangeAspect="1"/>
          </p:cNvPicPr>
          <p:nvPr/>
        </p:nvPicPr>
        <p:blipFill rotWithShape="1">
          <a:blip r:embed="rId3"/>
          <a:srcRect l="5560" r="2007"/>
          <a:stretch/>
        </p:blipFill>
        <p:spPr>
          <a:xfrm>
            <a:off x="0" y="0"/>
            <a:ext cx="9143999" cy="5143498"/>
          </a:xfrm>
          <a:prstGeom prst="rect">
            <a:avLst/>
          </a:prstGeom>
        </p:spPr>
      </p:pic>
      <p:sp>
        <p:nvSpPr>
          <p:cNvPr id="17" name="Rectangle 16">
            <a:extLst>
              <a:ext uri="{FF2B5EF4-FFF2-40B4-BE49-F238E27FC236}">
                <a16:creationId xmlns:a16="http://schemas.microsoft.com/office/drawing/2014/main" id="{E8844C3F-7B92-DD4B-A4A9-498EAD8B8EFC}"/>
              </a:ext>
            </a:extLst>
          </p:cNvPr>
          <p:cNvSpPr/>
          <p:nvPr/>
        </p:nvSpPr>
        <p:spPr bwMode="auto">
          <a:xfrm>
            <a:off x="0" y="-5"/>
            <a:ext cx="3267740" cy="5143503"/>
          </a:xfrm>
          <a:prstGeom prst="rect">
            <a:avLst/>
          </a:prstGeom>
          <a:gradFill flip="none" rotWithShape="1">
            <a:gsLst>
              <a:gs pos="0">
                <a:schemeClr val="accent1"/>
              </a:gs>
              <a:gs pos="28000">
                <a:srgbClr val="185BA3">
                  <a:alpha val="70000"/>
                  <a:lumMod val="90000"/>
                  <a:lumOff val="10000"/>
                </a:srgbClr>
              </a:gs>
              <a:gs pos="100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268264" y="784494"/>
            <a:ext cx="2843531" cy="3574505"/>
          </a:xfrm>
          <a:prstGeom prst="rect">
            <a:avLst/>
          </a:prstGeom>
          <a:noFill/>
        </p:spPr>
        <p:txBody>
          <a:bodyPr wrap="square" rtlCol="0">
            <a:spAutoFit/>
          </a:bodyPr>
          <a:lstStyle/>
          <a:p>
            <a:r>
              <a:rPr lang="en-US" sz="2200" b="1" dirty="0">
                <a:solidFill>
                  <a:schemeClr val="accent3"/>
                </a:solidFill>
              </a:rPr>
              <a:t>Why Team and Technical Agility?</a:t>
            </a:r>
          </a:p>
          <a:p>
            <a:r>
              <a:rPr lang="en-US" sz="900" dirty="0">
                <a:solidFill>
                  <a:schemeClr val="bg1"/>
                </a:solidFill>
              </a:rPr>
              <a:t> </a:t>
            </a:r>
          </a:p>
          <a:p>
            <a:pPr>
              <a:lnSpc>
                <a:spcPts val="2060"/>
              </a:lnSpc>
            </a:pPr>
            <a:r>
              <a:rPr lang="en-US" sz="1400" dirty="0">
                <a:solidFill>
                  <a:schemeClr val="bg1"/>
                </a:solidFill>
              </a:rPr>
              <a:t>Agile teams and teams of Agile teams create and support the business solutions that deliver value to the enterprise’s customers. Consequently, an organization’s ability to thrive in the digital age is entirely dependent on the ability of its teams to deliver solutions that reliably meet a customer’s needs. </a:t>
            </a:r>
            <a:endParaRPr lang="en-US" sz="1400" dirty="0"/>
          </a:p>
        </p:txBody>
      </p:sp>
    </p:spTree>
    <p:extLst>
      <p:ext uri="{BB962C8B-B14F-4D97-AF65-F5344CB8AC3E}">
        <p14:creationId xmlns:p14="http://schemas.microsoft.com/office/powerpoint/2010/main" val="3929508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996AC8-813B-A54F-8406-78E8E769A632}"/>
              </a:ext>
            </a:extLst>
          </p:cNvPr>
          <p:cNvPicPr>
            <a:picLocks noChangeAspect="1"/>
          </p:cNvPicPr>
          <p:nvPr/>
        </p:nvPicPr>
        <p:blipFill>
          <a:blip r:embed="rId2"/>
          <a:stretch>
            <a:fillRect/>
          </a:stretch>
        </p:blipFill>
        <p:spPr>
          <a:xfrm>
            <a:off x="6218622" y="3544431"/>
            <a:ext cx="2400300" cy="927100"/>
          </a:xfrm>
          <a:prstGeom prst="rect">
            <a:avLst/>
          </a:prstGeom>
        </p:spPr>
      </p:pic>
      <p:sp>
        <p:nvSpPr>
          <p:cNvPr id="6" name="TextBox 5">
            <a:extLst>
              <a:ext uri="{FF2B5EF4-FFF2-40B4-BE49-F238E27FC236}">
                <a16:creationId xmlns:a16="http://schemas.microsoft.com/office/drawing/2014/main" id="{1463364B-8E1C-8947-BEE8-CEB6684BD211}"/>
              </a:ext>
            </a:extLst>
          </p:cNvPr>
          <p:cNvSpPr txBox="1"/>
          <p:nvPr/>
        </p:nvSpPr>
        <p:spPr>
          <a:xfrm>
            <a:off x="3023313" y="3838704"/>
            <a:ext cx="184731" cy="338554"/>
          </a:xfrm>
          <a:prstGeom prst="rect">
            <a:avLst/>
          </a:prstGeom>
          <a:solidFill>
            <a:schemeClr val="bg1"/>
          </a:solidFill>
        </p:spPr>
        <p:txBody>
          <a:bodyPr wrap="none" rtlCol="0">
            <a:spAutoFit/>
          </a:bodyPr>
          <a:lstStyle/>
          <a:p>
            <a:pPr algn="l"/>
            <a:endParaRPr lang="en-US" sz="1600" dirty="0"/>
          </a:p>
        </p:txBody>
      </p:sp>
      <p:sp>
        <p:nvSpPr>
          <p:cNvPr id="12" name="Rectangle 11">
            <a:extLst>
              <a:ext uri="{FF2B5EF4-FFF2-40B4-BE49-F238E27FC236}">
                <a16:creationId xmlns:a16="http://schemas.microsoft.com/office/drawing/2014/main" id="{CA8AFE32-C94F-6242-8875-402D0D4213C9}"/>
              </a:ext>
            </a:extLst>
          </p:cNvPr>
          <p:cNvSpPr/>
          <p:nvPr/>
        </p:nvSpPr>
        <p:spPr bwMode="auto">
          <a:xfrm>
            <a:off x="0" y="0"/>
            <a:ext cx="9144000" cy="739035"/>
          </a:xfrm>
          <a:prstGeom prst="rect">
            <a:avLst/>
          </a:prstGeom>
          <a:solidFill>
            <a:srgbClr val="1E5DA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Team and Technical Agility</a:t>
            </a:r>
          </a:p>
        </p:txBody>
      </p:sp>
      <p:grpSp>
        <p:nvGrpSpPr>
          <p:cNvPr id="2" name="Group 1">
            <a:extLst>
              <a:ext uri="{FF2B5EF4-FFF2-40B4-BE49-F238E27FC236}">
                <a16:creationId xmlns:a16="http://schemas.microsoft.com/office/drawing/2014/main" id="{EF8E1652-C808-9E45-AFAA-65000C393363}"/>
              </a:ext>
            </a:extLst>
          </p:cNvPr>
          <p:cNvGrpSpPr/>
          <p:nvPr/>
        </p:nvGrpSpPr>
        <p:grpSpPr>
          <a:xfrm>
            <a:off x="265949" y="137786"/>
            <a:ext cx="970768" cy="970768"/>
            <a:chOff x="265949" y="137786"/>
            <a:chExt cx="970768" cy="970768"/>
          </a:xfrm>
        </p:grpSpPr>
        <p:sp>
          <p:nvSpPr>
            <p:cNvPr id="14" name="Oval 13">
              <a:extLst>
                <a:ext uri="{FF2B5EF4-FFF2-40B4-BE49-F238E27FC236}">
                  <a16:creationId xmlns:a16="http://schemas.microsoft.com/office/drawing/2014/main" id="{9A4E18F3-2B7D-6443-B172-1EB2B7626B95}"/>
                </a:ext>
              </a:extLst>
            </p:cNvPr>
            <p:cNvSpPr/>
            <p:nvPr/>
          </p:nvSpPr>
          <p:spPr bwMode="auto">
            <a:xfrm>
              <a:off x="265949" y="137786"/>
              <a:ext cx="970768" cy="970768"/>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5" name="Picture 14">
              <a:extLst>
                <a:ext uri="{FF2B5EF4-FFF2-40B4-BE49-F238E27FC236}">
                  <a16:creationId xmlns:a16="http://schemas.microsoft.com/office/drawing/2014/main" id="{23B5A018-5096-E74B-BC7E-7559D9D9DB0B}"/>
                </a:ext>
              </a:extLst>
            </p:cNvPr>
            <p:cNvPicPr>
              <a:picLocks noChangeAspect="1"/>
            </p:cNvPicPr>
            <p:nvPr/>
          </p:nvPicPr>
          <p:blipFill>
            <a:blip r:embed="rId3"/>
            <a:stretch>
              <a:fillRect/>
            </a:stretch>
          </p:blipFill>
          <p:spPr>
            <a:xfrm>
              <a:off x="342805" y="214642"/>
              <a:ext cx="817056" cy="817056"/>
            </a:xfrm>
            <a:prstGeom prst="rect">
              <a:avLst/>
            </a:prstGeom>
            <a:ln w="31750">
              <a:noFill/>
            </a:ln>
          </p:spPr>
        </p:pic>
      </p:grpSp>
      <p:sp>
        <p:nvSpPr>
          <p:cNvPr id="19" name="TextBox 18">
            <a:extLst>
              <a:ext uri="{FF2B5EF4-FFF2-40B4-BE49-F238E27FC236}">
                <a16:creationId xmlns:a16="http://schemas.microsoft.com/office/drawing/2014/main" id="{9629B34C-3669-AF4D-B268-540FAEFD375C}"/>
              </a:ext>
            </a:extLst>
          </p:cNvPr>
          <p:cNvSpPr txBox="1"/>
          <p:nvPr/>
        </p:nvSpPr>
        <p:spPr>
          <a:xfrm>
            <a:off x="402336" y="1618488"/>
            <a:ext cx="3317979" cy="253915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87338" indent="-287338" fontAlgn="base">
              <a:lnSpc>
                <a:spcPct val="110000"/>
              </a:lnSpc>
              <a:spcBef>
                <a:spcPts val="800"/>
              </a:spcBef>
              <a:spcAft>
                <a:spcPts val="1400"/>
              </a:spcAft>
              <a:buClr>
                <a:schemeClr val="bg1">
                  <a:lumMod val="65000"/>
                </a:schemeClr>
              </a:buClr>
              <a:buSzPct val="100000"/>
              <a:buFont typeface="Webdings" pitchFamily="18" charset="2"/>
              <a:buChar char="4"/>
              <a:defRPr sz="1600"/>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defRPr lang="en-US" altLang="en-US"/>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pPr>
              <a:spcAft>
                <a:spcPts val="1000"/>
              </a:spcAft>
            </a:pPr>
            <a:r>
              <a:rPr lang="en-US" sz="1800" dirty="0"/>
              <a:t>High-performing, cross-functional, Agile teams </a:t>
            </a:r>
          </a:p>
          <a:p>
            <a:pPr>
              <a:spcAft>
                <a:spcPts val="1000"/>
              </a:spcAft>
            </a:pPr>
            <a:r>
              <a:rPr lang="en-US" sz="1800" dirty="0"/>
              <a:t>Business and technical teams build business solutions</a:t>
            </a:r>
          </a:p>
          <a:p>
            <a:pPr>
              <a:spcAft>
                <a:spcPts val="1000"/>
              </a:spcAft>
            </a:pPr>
            <a:r>
              <a:rPr lang="en-US" sz="1800" dirty="0"/>
              <a:t>Quality business solutions delight customers</a:t>
            </a:r>
            <a:br>
              <a:rPr lang="en-US" sz="1800" dirty="0"/>
            </a:br>
            <a:endParaRPr lang="en-US" sz="1800" dirty="0"/>
          </a:p>
        </p:txBody>
      </p:sp>
      <p:pic>
        <p:nvPicPr>
          <p:cNvPr id="4" name="Picture 3">
            <a:extLst>
              <a:ext uri="{FF2B5EF4-FFF2-40B4-BE49-F238E27FC236}">
                <a16:creationId xmlns:a16="http://schemas.microsoft.com/office/drawing/2014/main" id="{7D69AACD-AFC4-4342-BAD5-2FA95243EA1E}"/>
              </a:ext>
            </a:extLst>
          </p:cNvPr>
          <p:cNvPicPr>
            <a:picLocks noChangeAspect="1"/>
          </p:cNvPicPr>
          <p:nvPr/>
        </p:nvPicPr>
        <p:blipFill>
          <a:blip r:embed="rId4"/>
          <a:stretch>
            <a:fillRect/>
          </a:stretch>
        </p:blipFill>
        <p:spPr>
          <a:xfrm>
            <a:off x="4100696" y="906104"/>
            <a:ext cx="4518226" cy="3912784"/>
          </a:xfrm>
          <a:prstGeom prst="rect">
            <a:avLst/>
          </a:prstGeom>
        </p:spPr>
      </p:pic>
    </p:spTree>
    <p:extLst>
      <p:ext uri="{BB962C8B-B14F-4D97-AF65-F5344CB8AC3E}">
        <p14:creationId xmlns:p14="http://schemas.microsoft.com/office/powerpoint/2010/main" val="3388416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E14476-05B9-DB4C-AD1C-633585A03E4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7869" y="934273"/>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Essential </a:t>
            </a:r>
            <a:r>
              <a:rPr lang="en-US" dirty="0" err="1"/>
              <a:t>SAFe</a:t>
            </a:r>
            <a:r>
              <a:rPr lang="en-US" dirty="0"/>
              <a:t> combines program and team levels</a:t>
            </a:r>
          </a:p>
        </p:txBody>
      </p:sp>
      <p:sp>
        <p:nvSpPr>
          <p:cNvPr id="8" name="Rectangle 7">
            <a:extLst>
              <a:ext uri="{FF2B5EF4-FFF2-40B4-BE49-F238E27FC236}">
                <a16:creationId xmlns:a16="http://schemas.microsoft.com/office/drawing/2014/main" id="{ED1A5DA1-4039-9F47-80C1-668AF950DD5B}"/>
              </a:ext>
            </a:extLst>
          </p:cNvPr>
          <p:cNvSpPr/>
          <p:nvPr/>
        </p:nvSpPr>
        <p:spPr bwMode="auto">
          <a:xfrm>
            <a:off x="6703308" y="2770701"/>
            <a:ext cx="602267" cy="298367"/>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72071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C44C8-48BE-F143-844B-25D6CEC427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7869" y="934273"/>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SAFe for Business Teams</a:t>
            </a:r>
          </a:p>
        </p:txBody>
      </p:sp>
      <p:sp>
        <p:nvSpPr>
          <p:cNvPr id="6" name="Rectangle 5">
            <a:extLst>
              <a:ext uri="{FF2B5EF4-FFF2-40B4-BE49-F238E27FC236}">
                <a16:creationId xmlns:a16="http://schemas.microsoft.com/office/drawing/2014/main" id="{FF5D5080-2D7F-834C-A5C5-CE400FB9CC35}"/>
              </a:ext>
            </a:extLst>
          </p:cNvPr>
          <p:cNvSpPr/>
          <p:nvPr/>
        </p:nvSpPr>
        <p:spPr bwMode="auto">
          <a:xfrm>
            <a:off x="2208753" y="3766373"/>
            <a:ext cx="1014132" cy="107545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427200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Agile Business Team maturity</a:t>
            </a:r>
          </a:p>
        </p:txBody>
      </p:sp>
      <p:pic>
        <p:nvPicPr>
          <p:cNvPr id="3" name="Picture 2">
            <a:extLst>
              <a:ext uri="{FF2B5EF4-FFF2-40B4-BE49-F238E27FC236}">
                <a16:creationId xmlns:a16="http://schemas.microsoft.com/office/drawing/2014/main" id="{F48AF50D-A81B-DB4D-AD4F-E55199838BAF}"/>
              </a:ext>
            </a:extLst>
          </p:cNvPr>
          <p:cNvPicPr>
            <a:picLocks noChangeAspect="1"/>
          </p:cNvPicPr>
          <p:nvPr/>
        </p:nvPicPr>
        <p:blipFill rotWithShape="1">
          <a:blip r:embed="rId3"/>
          <a:srcRect b="7385"/>
          <a:stretch/>
        </p:blipFill>
        <p:spPr>
          <a:xfrm>
            <a:off x="534924" y="1212671"/>
            <a:ext cx="7929880" cy="2869136"/>
          </a:xfrm>
          <a:prstGeom prst="rect">
            <a:avLst/>
          </a:prstGeom>
        </p:spPr>
      </p:pic>
    </p:spTree>
    <p:extLst>
      <p:ext uri="{BB962C8B-B14F-4D97-AF65-F5344CB8AC3E}">
        <p14:creationId xmlns:p14="http://schemas.microsoft.com/office/powerpoint/2010/main" val="3734089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952F-FD8C-A54D-B11A-04FE11B4FB94}"/>
              </a:ext>
            </a:extLst>
          </p:cNvPr>
          <p:cNvSpPr>
            <a:spLocks noGrp="1"/>
          </p:cNvSpPr>
          <p:nvPr>
            <p:ph type="title"/>
          </p:nvPr>
        </p:nvSpPr>
        <p:spPr/>
        <p:txBody>
          <a:bodyPr/>
          <a:lstStyle/>
          <a:p>
            <a:r>
              <a:rPr lang="en-US" dirty="0"/>
              <a:t>Five technological revolutions</a:t>
            </a:r>
          </a:p>
        </p:txBody>
      </p:sp>
      <p:grpSp>
        <p:nvGrpSpPr>
          <p:cNvPr id="56" name="Group 55">
            <a:extLst>
              <a:ext uri="{FF2B5EF4-FFF2-40B4-BE49-F238E27FC236}">
                <a16:creationId xmlns:a16="http://schemas.microsoft.com/office/drawing/2014/main" id="{2674ADAB-D778-914C-9707-06687D4D6DE9}"/>
              </a:ext>
            </a:extLst>
          </p:cNvPr>
          <p:cNvGrpSpPr/>
          <p:nvPr/>
        </p:nvGrpSpPr>
        <p:grpSpPr>
          <a:xfrm>
            <a:off x="661308" y="1875872"/>
            <a:ext cx="6703319" cy="646826"/>
            <a:chOff x="661308" y="1875872"/>
            <a:chExt cx="6703319" cy="646826"/>
          </a:xfrm>
        </p:grpSpPr>
        <p:sp>
          <p:nvSpPr>
            <p:cNvPr id="5" name="Rectangle 4">
              <a:extLst>
                <a:ext uri="{FF2B5EF4-FFF2-40B4-BE49-F238E27FC236}">
                  <a16:creationId xmlns:a16="http://schemas.microsoft.com/office/drawing/2014/main" id="{4F249325-1493-4646-8898-D6425731CF1E}"/>
                </a:ext>
              </a:extLst>
            </p:cNvPr>
            <p:cNvSpPr/>
            <p:nvPr/>
          </p:nvSpPr>
          <p:spPr bwMode="auto">
            <a:xfrm>
              <a:off x="1919416" y="2096007"/>
              <a:ext cx="5445211" cy="395416"/>
            </a:xfrm>
            <a:prstGeom prst="rect">
              <a:avLst/>
            </a:prstGeom>
            <a:solidFill>
              <a:srgbClr val="60BACF"/>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1" name="TextBox 10">
              <a:extLst>
                <a:ext uri="{FF2B5EF4-FFF2-40B4-BE49-F238E27FC236}">
                  <a16:creationId xmlns:a16="http://schemas.microsoft.com/office/drawing/2014/main" id="{1D6401B9-C736-694A-B7C6-DF2C5A654A20}"/>
                </a:ext>
              </a:extLst>
            </p:cNvPr>
            <p:cNvSpPr txBox="1"/>
            <p:nvPr/>
          </p:nvSpPr>
          <p:spPr>
            <a:xfrm>
              <a:off x="2635218" y="2164329"/>
              <a:ext cx="1364476" cy="246221"/>
            </a:xfrm>
            <a:prstGeom prst="rect">
              <a:avLst/>
            </a:prstGeom>
            <a:noFill/>
          </p:spPr>
          <p:txBody>
            <a:bodyPr wrap="none" rtlCol="0">
              <a:spAutoFit/>
            </a:bodyPr>
            <a:lstStyle/>
            <a:p>
              <a:pPr algn="ctr"/>
              <a:r>
                <a:rPr lang="en-US" sz="1000" b="1" dirty="0">
                  <a:solidFill>
                    <a:schemeClr val="bg1"/>
                  </a:solidFill>
                </a:rPr>
                <a:t>Railway Mania (UK)</a:t>
              </a:r>
            </a:p>
          </p:txBody>
        </p:sp>
        <p:sp>
          <p:nvSpPr>
            <p:cNvPr id="12" name="TextBox 11">
              <a:extLst>
                <a:ext uri="{FF2B5EF4-FFF2-40B4-BE49-F238E27FC236}">
                  <a16:creationId xmlns:a16="http://schemas.microsoft.com/office/drawing/2014/main" id="{C4BE4822-C274-0A4B-949B-69C90A8087BD}"/>
                </a:ext>
              </a:extLst>
            </p:cNvPr>
            <p:cNvSpPr txBox="1"/>
            <p:nvPr/>
          </p:nvSpPr>
          <p:spPr>
            <a:xfrm>
              <a:off x="5279701" y="2164329"/>
              <a:ext cx="1314784" cy="246221"/>
            </a:xfrm>
            <a:prstGeom prst="rect">
              <a:avLst/>
            </a:prstGeom>
            <a:noFill/>
          </p:spPr>
          <p:txBody>
            <a:bodyPr wrap="none" rtlCol="0">
              <a:spAutoFit/>
            </a:bodyPr>
            <a:lstStyle/>
            <a:p>
              <a:pPr algn="ctr"/>
              <a:r>
                <a:rPr lang="en-US" sz="1000" b="1" dirty="0">
                  <a:solidFill>
                    <a:schemeClr val="bg1"/>
                  </a:solidFill>
                </a:rPr>
                <a:t>The Victoria Boom</a:t>
              </a:r>
            </a:p>
          </p:txBody>
        </p:sp>
        <p:sp>
          <p:nvSpPr>
            <p:cNvPr id="21" name="TextBox 20">
              <a:extLst>
                <a:ext uri="{FF2B5EF4-FFF2-40B4-BE49-F238E27FC236}">
                  <a16:creationId xmlns:a16="http://schemas.microsoft.com/office/drawing/2014/main" id="{9A5C8ECE-B1D0-EC47-942B-40481EFF7228}"/>
                </a:ext>
              </a:extLst>
            </p:cNvPr>
            <p:cNvSpPr txBox="1"/>
            <p:nvPr/>
          </p:nvSpPr>
          <p:spPr>
            <a:xfrm>
              <a:off x="661308" y="2049623"/>
              <a:ext cx="1167307" cy="461665"/>
            </a:xfrm>
            <a:prstGeom prst="rect">
              <a:avLst/>
            </a:prstGeom>
            <a:noFill/>
          </p:spPr>
          <p:txBody>
            <a:bodyPr wrap="none" rtlCol="0">
              <a:spAutoFit/>
            </a:bodyPr>
            <a:lstStyle/>
            <a:p>
              <a:pPr algn="r"/>
              <a:r>
                <a:rPr lang="en-US" sz="1200" b="1" dirty="0"/>
                <a:t>Age of Steam</a:t>
              </a:r>
            </a:p>
            <a:p>
              <a:pPr algn="r"/>
              <a:r>
                <a:rPr lang="en-US" sz="1200" b="1" dirty="0"/>
                <a:t>&amp; Railways</a:t>
              </a:r>
            </a:p>
          </p:txBody>
        </p:sp>
        <p:sp>
          <p:nvSpPr>
            <p:cNvPr id="24" name="TextBox 23">
              <a:extLst>
                <a:ext uri="{FF2B5EF4-FFF2-40B4-BE49-F238E27FC236}">
                  <a16:creationId xmlns:a16="http://schemas.microsoft.com/office/drawing/2014/main" id="{378A647C-1F72-9246-83FD-3D03BA879526}"/>
                </a:ext>
              </a:extLst>
            </p:cNvPr>
            <p:cNvSpPr txBox="1"/>
            <p:nvPr/>
          </p:nvSpPr>
          <p:spPr>
            <a:xfrm>
              <a:off x="1814932" y="1897817"/>
              <a:ext cx="415498" cy="215444"/>
            </a:xfrm>
            <a:prstGeom prst="rect">
              <a:avLst/>
            </a:prstGeom>
            <a:noFill/>
          </p:spPr>
          <p:txBody>
            <a:bodyPr wrap="none" rtlCol="0">
              <a:spAutoFit/>
            </a:bodyPr>
            <a:lstStyle/>
            <a:p>
              <a:r>
                <a:rPr lang="en-US" sz="800" b="1" dirty="0"/>
                <a:t>1829</a:t>
              </a:r>
            </a:p>
          </p:txBody>
        </p:sp>
        <p:sp>
          <p:nvSpPr>
            <p:cNvPr id="29" name="TextBox 28">
              <a:extLst>
                <a:ext uri="{FF2B5EF4-FFF2-40B4-BE49-F238E27FC236}">
                  <a16:creationId xmlns:a16="http://schemas.microsoft.com/office/drawing/2014/main" id="{B679D05C-DA11-0D49-9132-ADC209D35F4C}"/>
                </a:ext>
              </a:extLst>
            </p:cNvPr>
            <p:cNvSpPr txBox="1"/>
            <p:nvPr/>
          </p:nvSpPr>
          <p:spPr>
            <a:xfrm>
              <a:off x="4314929" y="1875872"/>
              <a:ext cx="679993" cy="215444"/>
            </a:xfrm>
            <a:prstGeom prst="rect">
              <a:avLst/>
            </a:prstGeom>
            <a:noFill/>
          </p:spPr>
          <p:txBody>
            <a:bodyPr wrap="none" rtlCol="0">
              <a:spAutoFit/>
            </a:bodyPr>
            <a:lstStyle/>
            <a:p>
              <a:pPr algn="ctr"/>
              <a:r>
                <a:rPr lang="en-US" sz="800" b="1" dirty="0"/>
                <a:t>1848-1850</a:t>
              </a:r>
            </a:p>
          </p:txBody>
        </p:sp>
        <p:sp>
          <p:nvSpPr>
            <p:cNvPr id="37" name="Rectangle 36">
              <a:extLst>
                <a:ext uri="{FF2B5EF4-FFF2-40B4-BE49-F238E27FC236}">
                  <a16:creationId xmlns:a16="http://schemas.microsoft.com/office/drawing/2014/main" id="{9766ABE1-A74A-394C-89BE-DC15384BB1C0}"/>
                </a:ext>
              </a:extLst>
            </p:cNvPr>
            <p:cNvSpPr/>
            <p:nvPr/>
          </p:nvSpPr>
          <p:spPr bwMode="auto">
            <a:xfrm>
              <a:off x="4572000" y="2085802"/>
              <a:ext cx="99604" cy="436896"/>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60" name="Group 59">
            <a:extLst>
              <a:ext uri="{FF2B5EF4-FFF2-40B4-BE49-F238E27FC236}">
                <a16:creationId xmlns:a16="http://schemas.microsoft.com/office/drawing/2014/main" id="{7F05C64F-11D4-6348-A530-AC7053E22294}"/>
              </a:ext>
            </a:extLst>
          </p:cNvPr>
          <p:cNvGrpSpPr/>
          <p:nvPr/>
        </p:nvGrpSpPr>
        <p:grpSpPr>
          <a:xfrm>
            <a:off x="502664" y="3844715"/>
            <a:ext cx="6861963" cy="634164"/>
            <a:chOff x="502664" y="3844715"/>
            <a:chExt cx="6861963" cy="634164"/>
          </a:xfrm>
        </p:grpSpPr>
        <p:sp>
          <p:nvSpPr>
            <p:cNvPr id="8" name="Rectangle 7">
              <a:extLst>
                <a:ext uri="{FF2B5EF4-FFF2-40B4-BE49-F238E27FC236}">
                  <a16:creationId xmlns:a16="http://schemas.microsoft.com/office/drawing/2014/main" id="{0E35F126-8342-5044-B2C6-CCA000FF8BB4}"/>
                </a:ext>
              </a:extLst>
            </p:cNvPr>
            <p:cNvSpPr/>
            <p:nvPr/>
          </p:nvSpPr>
          <p:spPr bwMode="auto">
            <a:xfrm>
              <a:off x="1919416" y="4061441"/>
              <a:ext cx="5445211" cy="395416"/>
            </a:xfrm>
            <a:prstGeom prst="rect">
              <a:avLst/>
            </a:prstGeom>
            <a:solidFill>
              <a:srgbClr val="60BACF"/>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46" name="Rectangle 45">
              <a:extLst>
                <a:ext uri="{FF2B5EF4-FFF2-40B4-BE49-F238E27FC236}">
                  <a16:creationId xmlns:a16="http://schemas.microsoft.com/office/drawing/2014/main" id="{EC2F9E35-8DD6-1144-ABAB-0D133B05E67F}"/>
                </a:ext>
              </a:extLst>
            </p:cNvPr>
            <p:cNvSpPr/>
            <p:nvPr/>
          </p:nvSpPr>
          <p:spPr bwMode="auto">
            <a:xfrm>
              <a:off x="4968394" y="4057508"/>
              <a:ext cx="2396233" cy="395416"/>
            </a:xfrm>
            <a:prstGeom prst="rect">
              <a:avLst/>
            </a:prstGeom>
            <a:solidFill>
              <a:schemeClr val="bg2">
                <a:lumMod val="90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8" name="TextBox 17">
              <a:extLst>
                <a:ext uri="{FF2B5EF4-FFF2-40B4-BE49-F238E27FC236}">
                  <a16:creationId xmlns:a16="http://schemas.microsoft.com/office/drawing/2014/main" id="{390A6971-4AD0-6A47-8719-94F62B967CB4}"/>
                </a:ext>
              </a:extLst>
            </p:cNvPr>
            <p:cNvSpPr txBox="1"/>
            <p:nvPr/>
          </p:nvSpPr>
          <p:spPr>
            <a:xfrm>
              <a:off x="1930707" y="4047992"/>
              <a:ext cx="2387192" cy="400110"/>
            </a:xfrm>
            <a:prstGeom prst="rect">
              <a:avLst/>
            </a:prstGeom>
            <a:noFill/>
          </p:spPr>
          <p:txBody>
            <a:bodyPr wrap="none" rtlCol="0">
              <a:spAutoFit/>
            </a:bodyPr>
            <a:lstStyle/>
            <a:p>
              <a:pPr algn="ctr"/>
              <a:r>
                <a:rPr lang="en-US" sz="1000" b="1" dirty="0">
                  <a:solidFill>
                    <a:schemeClr val="bg1"/>
                  </a:solidFill>
                </a:rPr>
                <a:t>Dotcom and internet mania;</a:t>
              </a:r>
            </a:p>
            <a:p>
              <a:pPr algn="ctr"/>
              <a:r>
                <a:rPr lang="en-US" sz="1000" b="1" dirty="0">
                  <a:solidFill>
                    <a:schemeClr val="bg1"/>
                  </a:solidFill>
                </a:rPr>
                <a:t>Global finance and housing bubbles</a:t>
              </a:r>
            </a:p>
          </p:txBody>
        </p:sp>
        <p:sp>
          <p:nvSpPr>
            <p:cNvPr id="19" name="TextBox 18">
              <a:extLst>
                <a:ext uri="{FF2B5EF4-FFF2-40B4-BE49-F238E27FC236}">
                  <a16:creationId xmlns:a16="http://schemas.microsoft.com/office/drawing/2014/main" id="{D3A8836C-046B-524F-A2E2-1BCFB1786E76}"/>
                </a:ext>
              </a:extLst>
            </p:cNvPr>
            <p:cNvSpPr txBox="1"/>
            <p:nvPr/>
          </p:nvSpPr>
          <p:spPr>
            <a:xfrm>
              <a:off x="5933743" y="4121468"/>
              <a:ext cx="266420" cy="253916"/>
            </a:xfrm>
            <a:prstGeom prst="rect">
              <a:avLst/>
            </a:prstGeom>
            <a:noFill/>
          </p:spPr>
          <p:txBody>
            <a:bodyPr wrap="none" rtlCol="0">
              <a:spAutoFit/>
            </a:bodyPr>
            <a:lstStyle/>
            <a:p>
              <a:pPr algn="ctr"/>
              <a:r>
                <a:rPr lang="en-US" sz="1050" b="1" dirty="0"/>
                <a:t>?</a:t>
              </a:r>
            </a:p>
          </p:txBody>
        </p:sp>
        <p:sp>
          <p:nvSpPr>
            <p:cNvPr id="22" name="TextBox 21">
              <a:extLst>
                <a:ext uri="{FF2B5EF4-FFF2-40B4-BE49-F238E27FC236}">
                  <a16:creationId xmlns:a16="http://schemas.microsoft.com/office/drawing/2014/main" id="{6AB3E4D2-3B29-9A44-B24F-DA55D86E0993}"/>
                </a:ext>
              </a:extLst>
            </p:cNvPr>
            <p:cNvSpPr txBox="1"/>
            <p:nvPr/>
          </p:nvSpPr>
          <p:spPr>
            <a:xfrm>
              <a:off x="502664" y="4017214"/>
              <a:ext cx="1356462" cy="461665"/>
            </a:xfrm>
            <a:prstGeom prst="rect">
              <a:avLst/>
            </a:prstGeom>
            <a:noFill/>
          </p:spPr>
          <p:txBody>
            <a:bodyPr wrap="none" rtlCol="0">
              <a:spAutoFit/>
            </a:bodyPr>
            <a:lstStyle/>
            <a:p>
              <a:pPr algn="r"/>
              <a:r>
                <a:rPr lang="en-US" sz="1200" b="1" dirty="0"/>
                <a:t>Age of Software</a:t>
              </a:r>
            </a:p>
            <a:p>
              <a:pPr algn="r"/>
              <a:r>
                <a:rPr lang="en-US" sz="1200" b="1" dirty="0"/>
                <a:t>&amp; Digital</a:t>
              </a:r>
            </a:p>
          </p:txBody>
        </p:sp>
        <p:sp>
          <p:nvSpPr>
            <p:cNvPr id="27" name="TextBox 26">
              <a:extLst>
                <a:ext uri="{FF2B5EF4-FFF2-40B4-BE49-F238E27FC236}">
                  <a16:creationId xmlns:a16="http://schemas.microsoft.com/office/drawing/2014/main" id="{CAB92BEC-6963-C34C-A2C2-AC4C9617886A}"/>
                </a:ext>
              </a:extLst>
            </p:cNvPr>
            <p:cNvSpPr txBox="1"/>
            <p:nvPr/>
          </p:nvSpPr>
          <p:spPr>
            <a:xfrm>
              <a:off x="1814932" y="3866660"/>
              <a:ext cx="415498" cy="215444"/>
            </a:xfrm>
            <a:prstGeom prst="rect">
              <a:avLst/>
            </a:prstGeom>
            <a:noFill/>
          </p:spPr>
          <p:txBody>
            <a:bodyPr wrap="none" rtlCol="0">
              <a:spAutoFit/>
            </a:bodyPr>
            <a:lstStyle/>
            <a:p>
              <a:r>
                <a:rPr lang="en-US" sz="800" b="1" dirty="0"/>
                <a:t>1971</a:t>
              </a:r>
            </a:p>
          </p:txBody>
        </p:sp>
        <p:sp>
          <p:nvSpPr>
            <p:cNvPr id="32" name="TextBox 31">
              <a:extLst>
                <a:ext uri="{FF2B5EF4-FFF2-40B4-BE49-F238E27FC236}">
                  <a16:creationId xmlns:a16="http://schemas.microsoft.com/office/drawing/2014/main" id="{F765C68F-8758-4C46-ADC9-97B6DBFE5067}"/>
                </a:ext>
              </a:extLst>
            </p:cNvPr>
            <p:cNvSpPr txBox="1"/>
            <p:nvPr/>
          </p:nvSpPr>
          <p:spPr>
            <a:xfrm>
              <a:off x="4399086" y="3844715"/>
              <a:ext cx="511679" cy="215444"/>
            </a:xfrm>
            <a:prstGeom prst="rect">
              <a:avLst/>
            </a:prstGeom>
            <a:noFill/>
          </p:spPr>
          <p:txBody>
            <a:bodyPr wrap="none" rtlCol="0">
              <a:spAutoFit/>
            </a:bodyPr>
            <a:lstStyle/>
            <a:p>
              <a:pPr algn="ctr"/>
              <a:r>
                <a:rPr lang="en-US" sz="800" b="1" dirty="0"/>
                <a:t>2000-?</a:t>
              </a:r>
            </a:p>
          </p:txBody>
        </p:sp>
        <p:sp>
          <p:nvSpPr>
            <p:cNvPr id="40" name="Rectangle 39">
              <a:extLst>
                <a:ext uri="{FF2B5EF4-FFF2-40B4-BE49-F238E27FC236}">
                  <a16:creationId xmlns:a16="http://schemas.microsoft.com/office/drawing/2014/main" id="{17F26C22-446F-4649-B5DB-18D95DC359F5}"/>
                </a:ext>
              </a:extLst>
            </p:cNvPr>
            <p:cNvSpPr/>
            <p:nvPr/>
          </p:nvSpPr>
          <p:spPr bwMode="auto">
            <a:xfrm>
              <a:off x="4286876" y="4053629"/>
              <a:ext cx="681518" cy="409459"/>
            </a:xfrm>
            <a:prstGeom prst="rect">
              <a:avLst/>
            </a:prstGeom>
            <a:noFill/>
            <a:ln w="50800" cap="flat" cmpd="sng" algn="ctr">
              <a:solidFill>
                <a:srgbClr val="FF0000"/>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58" name="Group 57">
            <a:extLst>
              <a:ext uri="{FF2B5EF4-FFF2-40B4-BE49-F238E27FC236}">
                <a16:creationId xmlns:a16="http://schemas.microsoft.com/office/drawing/2014/main" id="{03A0566C-4A5A-3143-865E-510497B08453}"/>
              </a:ext>
            </a:extLst>
          </p:cNvPr>
          <p:cNvGrpSpPr/>
          <p:nvPr/>
        </p:nvGrpSpPr>
        <p:grpSpPr>
          <a:xfrm>
            <a:off x="433735" y="3193926"/>
            <a:ext cx="6930892" cy="635259"/>
            <a:chOff x="433735" y="3193926"/>
            <a:chExt cx="6930892" cy="635259"/>
          </a:xfrm>
        </p:grpSpPr>
        <p:sp>
          <p:nvSpPr>
            <p:cNvPr id="7" name="Rectangle 6">
              <a:extLst>
                <a:ext uri="{FF2B5EF4-FFF2-40B4-BE49-F238E27FC236}">
                  <a16:creationId xmlns:a16="http://schemas.microsoft.com/office/drawing/2014/main" id="{9CDF5427-6869-8C4F-A917-4975611E2232}"/>
                </a:ext>
              </a:extLst>
            </p:cNvPr>
            <p:cNvSpPr/>
            <p:nvPr/>
          </p:nvSpPr>
          <p:spPr bwMode="auto">
            <a:xfrm>
              <a:off x="1919416" y="3409800"/>
              <a:ext cx="5445211" cy="395416"/>
            </a:xfrm>
            <a:prstGeom prst="rect">
              <a:avLst/>
            </a:prstGeom>
            <a:solidFill>
              <a:srgbClr val="60BACF"/>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6" name="TextBox 15">
              <a:extLst>
                <a:ext uri="{FF2B5EF4-FFF2-40B4-BE49-F238E27FC236}">
                  <a16:creationId xmlns:a16="http://schemas.microsoft.com/office/drawing/2014/main" id="{ADB131E6-A002-0148-8E81-124000AFD9CF}"/>
                </a:ext>
              </a:extLst>
            </p:cNvPr>
            <p:cNvSpPr txBox="1"/>
            <p:nvPr/>
          </p:nvSpPr>
          <p:spPr>
            <a:xfrm>
              <a:off x="2560680" y="3477838"/>
              <a:ext cx="1513555" cy="246221"/>
            </a:xfrm>
            <a:prstGeom prst="rect">
              <a:avLst/>
            </a:prstGeom>
            <a:noFill/>
          </p:spPr>
          <p:txBody>
            <a:bodyPr wrap="none" rtlCol="0">
              <a:spAutoFit/>
            </a:bodyPr>
            <a:lstStyle/>
            <a:p>
              <a:pPr algn="ctr"/>
              <a:r>
                <a:rPr lang="en-US" sz="1000" b="1" dirty="0">
                  <a:solidFill>
                    <a:schemeClr val="bg1"/>
                  </a:solidFill>
                </a:rPr>
                <a:t>The Roaring Twenties</a:t>
              </a:r>
            </a:p>
          </p:txBody>
        </p:sp>
        <p:sp>
          <p:nvSpPr>
            <p:cNvPr id="17" name="TextBox 16">
              <a:extLst>
                <a:ext uri="{FF2B5EF4-FFF2-40B4-BE49-F238E27FC236}">
                  <a16:creationId xmlns:a16="http://schemas.microsoft.com/office/drawing/2014/main" id="{9213ACDA-8E99-9343-862C-745D8F8BF820}"/>
                </a:ext>
              </a:extLst>
            </p:cNvPr>
            <p:cNvSpPr txBox="1"/>
            <p:nvPr/>
          </p:nvSpPr>
          <p:spPr>
            <a:xfrm>
              <a:off x="5186731" y="3477838"/>
              <a:ext cx="1500731" cy="246221"/>
            </a:xfrm>
            <a:prstGeom prst="rect">
              <a:avLst/>
            </a:prstGeom>
            <a:noFill/>
          </p:spPr>
          <p:txBody>
            <a:bodyPr wrap="none" rtlCol="0">
              <a:spAutoFit/>
            </a:bodyPr>
            <a:lstStyle/>
            <a:p>
              <a:pPr algn="ctr"/>
              <a:r>
                <a:rPr lang="en-US" sz="1000" b="1" dirty="0">
                  <a:solidFill>
                    <a:schemeClr val="bg1"/>
                  </a:solidFill>
                </a:rPr>
                <a:t>Post-War Golden Age</a:t>
              </a:r>
            </a:p>
          </p:txBody>
        </p:sp>
        <p:sp>
          <p:nvSpPr>
            <p:cNvPr id="26" name="TextBox 25">
              <a:extLst>
                <a:ext uri="{FF2B5EF4-FFF2-40B4-BE49-F238E27FC236}">
                  <a16:creationId xmlns:a16="http://schemas.microsoft.com/office/drawing/2014/main" id="{F3C718B1-B7CD-5B47-A785-874DBA23E24F}"/>
                </a:ext>
              </a:extLst>
            </p:cNvPr>
            <p:cNvSpPr txBox="1"/>
            <p:nvPr/>
          </p:nvSpPr>
          <p:spPr>
            <a:xfrm>
              <a:off x="1814932" y="3215871"/>
              <a:ext cx="415498" cy="215444"/>
            </a:xfrm>
            <a:prstGeom prst="rect">
              <a:avLst/>
            </a:prstGeom>
            <a:noFill/>
          </p:spPr>
          <p:txBody>
            <a:bodyPr wrap="none" rtlCol="0">
              <a:spAutoFit/>
            </a:bodyPr>
            <a:lstStyle/>
            <a:p>
              <a:r>
                <a:rPr lang="en-US" sz="800" b="1" dirty="0"/>
                <a:t>1908</a:t>
              </a:r>
            </a:p>
          </p:txBody>
        </p:sp>
        <p:sp>
          <p:nvSpPr>
            <p:cNvPr id="31" name="TextBox 30">
              <a:extLst>
                <a:ext uri="{FF2B5EF4-FFF2-40B4-BE49-F238E27FC236}">
                  <a16:creationId xmlns:a16="http://schemas.microsoft.com/office/drawing/2014/main" id="{D725B10A-DB94-7949-AC94-B1459E72205B}"/>
                </a:ext>
              </a:extLst>
            </p:cNvPr>
            <p:cNvSpPr txBox="1"/>
            <p:nvPr/>
          </p:nvSpPr>
          <p:spPr>
            <a:xfrm>
              <a:off x="4314929" y="3193926"/>
              <a:ext cx="679993" cy="215444"/>
            </a:xfrm>
            <a:prstGeom prst="rect">
              <a:avLst/>
            </a:prstGeom>
            <a:noFill/>
          </p:spPr>
          <p:txBody>
            <a:bodyPr wrap="none" rtlCol="0">
              <a:spAutoFit/>
            </a:bodyPr>
            <a:lstStyle/>
            <a:p>
              <a:pPr algn="ctr"/>
              <a:r>
                <a:rPr lang="en-US" sz="800" b="1" dirty="0"/>
                <a:t>1929-1943</a:t>
              </a:r>
            </a:p>
          </p:txBody>
        </p:sp>
        <p:sp>
          <p:nvSpPr>
            <p:cNvPr id="39" name="Rectangle 38">
              <a:extLst>
                <a:ext uri="{FF2B5EF4-FFF2-40B4-BE49-F238E27FC236}">
                  <a16:creationId xmlns:a16="http://schemas.microsoft.com/office/drawing/2014/main" id="{99723299-E4D8-2348-8A76-41DFDDFFD1C6}"/>
                </a:ext>
              </a:extLst>
            </p:cNvPr>
            <p:cNvSpPr/>
            <p:nvPr/>
          </p:nvSpPr>
          <p:spPr bwMode="auto">
            <a:xfrm>
              <a:off x="4351052" y="3395757"/>
              <a:ext cx="566651" cy="409459"/>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44" name="TextBox 43">
              <a:extLst>
                <a:ext uri="{FF2B5EF4-FFF2-40B4-BE49-F238E27FC236}">
                  <a16:creationId xmlns:a16="http://schemas.microsoft.com/office/drawing/2014/main" id="{4A783666-1DD0-B542-A656-E942BC89DD61}"/>
                </a:ext>
              </a:extLst>
            </p:cNvPr>
            <p:cNvSpPr txBox="1"/>
            <p:nvPr/>
          </p:nvSpPr>
          <p:spPr>
            <a:xfrm>
              <a:off x="433735" y="3367520"/>
              <a:ext cx="1425391" cy="461665"/>
            </a:xfrm>
            <a:prstGeom prst="rect">
              <a:avLst/>
            </a:prstGeom>
            <a:noFill/>
          </p:spPr>
          <p:txBody>
            <a:bodyPr wrap="none" rtlCol="0">
              <a:spAutoFit/>
            </a:bodyPr>
            <a:lstStyle/>
            <a:p>
              <a:pPr algn="r"/>
              <a:r>
                <a:rPr lang="en-US" sz="1200" b="1" dirty="0"/>
                <a:t>Age of Oil &amp;</a:t>
              </a:r>
            </a:p>
            <a:p>
              <a:pPr algn="r"/>
              <a:r>
                <a:rPr lang="en-US" sz="1200" b="1" dirty="0"/>
                <a:t>Mass Production</a:t>
              </a:r>
            </a:p>
          </p:txBody>
        </p:sp>
      </p:grpSp>
      <p:grpSp>
        <p:nvGrpSpPr>
          <p:cNvPr id="57" name="Group 56">
            <a:extLst>
              <a:ext uri="{FF2B5EF4-FFF2-40B4-BE49-F238E27FC236}">
                <a16:creationId xmlns:a16="http://schemas.microsoft.com/office/drawing/2014/main" id="{69C9EAA0-7C35-4F41-BC2D-303A446636BD}"/>
              </a:ext>
            </a:extLst>
          </p:cNvPr>
          <p:cNvGrpSpPr/>
          <p:nvPr/>
        </p:nvGrpSpPr>
        <p:grpSpPr>
          <a:xfrm>
            <a:off x="289465" y="2526661"/>
            <a:ext cx="7075162" cy="651912"/>
            <a:chOff x="289465" y="2526661"/>
            <a:chExt cx="7075162" cy="651912"/>
          </a:xfrm>
        </p:grpSpPr>
        <p:sp>
          <p:nvSpPr>
            <p:cNvPr id="6" name="Rectangle 5">
              <a:extLst>
                <a:ext uri="{FF2B5EF4-FFF2-40B4-BE49-F238E27FC236}">
                  <a16:creationId xmlns:a16="http://schemas.microsoft.com/office/drawing/2014/main" id="{2B437BC7-A13E-0443-A994-2DCCC6DF2ECB}"/>
                </a:ext>
              </a:extLst>
            </p:cNvPr>
            <p:cNvSpPr/>
            <p:nvPr/>
          </p:nvSpPr>
          <p:spPr bwMode="auto">
            <a:xfrm>
              <a:off x="1919416" y="2758159"/>
              <a:ext cx="5445211" cy="395416"/>
            </a:xfrm>
            <a:prstGeom prst="rect">
              <a:avLst/>
            </a:prstGeom>
            <a:solidFill>
              <a:srgbClr val="60BACF"/>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3" name="TextBox 12">
              <a:extLst>
                <a:ext uri="{FF2B5EF4-FFF2-40B4-BE49-F238E27FC236}">
                  <a16:creationId xmlns:a16="http://schemas.microsoft.com/office/drawing/2014/main" id="{69844BF7-0EA2-A842-B664-F43E3748DD22}"/>
                </a:ext>
              </a:extLst>
            </p:cNvPr>
            <p:cNvSpPr txBox="1"/>
            <p:nvPr/>
          </p:nvSpPr>
          <p:spPr>
            <a:xfrm>
              <a:off x="2263331" y="2744737"/>
              <a:ext cx="2108269" cy="415498"/>
            </a:xfrm>
            <a:prstGeom prst="rect">
              <a:avLst/>
            </a:prstGeom>
            <a:noFill/>
          </p:spPr>
          <p:txBody>
            <a:bodyPr wrap="none" rtlCol="0">
              <a:spAutoFit/>
            </a:bodyPr>
            <a:lstStyle/>
            <a:p>
              <a:pPr algn="ctr"/>
              <a:r>
                <a:rPr lang="en-US" sz="1050" b="1" dirty="0">
                  <a:solidFill>
                    <a:schemeClr val="bg1"/>
                  </a:solidFill>
                </a:rPr>
                <a:t>London funded global market </a:t>
              </a:r>
            </a:p>
            <a:p>
              <a:pPr algn="ctr"/>
              <a:r>
                <a:rPr lang="en-US" sz="1050" b="1" dirty="0">
                  <a:solidFill>
                    <a:schemeClr val="bg1"/>
                  </a:solidFill>
                </a:rPr>
                <a:t>infrastructure build-up</a:t>
              </a:r>
            </a:p>
          </p:txBody>
        </p:sp>
        <p:sp>
          <p:nvSpPr>
            <p:cNvPr id="15" name="TextBox 14">
              <a:extLst>
                <a:ext uri="{FF2B5EF4-FFF2-40B4-BE49-F238E27FC236}">
                  <a16:creationId xmlns:a16="http://schemas.microsoft.com/office/drawing/2014/main" id="{C9ADE34B-3AD4-DE45-BC77-B827C453B093}"/>
                </a:ext>
              </a:extLst>
            </p:cNvPr>
            <p:cNvSpPr txBox="1"/>
            <p:nvPr/>
          </p:nvSpPr>
          <p:spPr>
            <a:xfrm>
              <a:off x="5163480" y="2744737"/>
              <a:ext cx="1547218" cy="400110"/>
            </a:xfrm>
            <a:prstGeom prst="rect">
              <a:avLst/>
            </a:prstGeom>
            <a:noFill/>
          </p:spPr>
          <p:txBody>
            <a:bodyPr wrap="none" rtlCol="0">
              <a:spAutoFit/>
            </a:bodyPr>
            <a:lstStyle/>
            <a:p>
              <a:pPr algn="ctr"/>
              <a:r>
                <a:rPr lang="en-US" sz="1000" b="1" dirty="0">
                  <a:solidFill>
                    <a:schemeClr val="bg1"/>
                  </a:solidFill>
                </a:rPr>
                <a:t>Belle </a:t>
              </a:r>
              <a:r>
                <a:rPr lang="en-US" sz="1000" b="1" dirty="0" err="1">
                  <a:solidFill>
                    <a:schemeClr val="bg1"/>
                  </a:solidFill>
                </a:rPr>
                <a:t>Epoque</a:t>
              </a:r>
              <a:r>
                <a:rPr lang="en-US" sz="1000" b="1" dirty="0">
                  <a:solidFill>
                    <a:schemeClr val="bg1"/>
                  </a:solidFill>
                </a:rPr>
                <a:t> (Europe)</a:t>
              </a:r>
            </a:p>
            <a:p>
              <a:pPr algn="ctr"/>
              <a:r>
                <a:rPr lang="en-US" sz="1000" b="1" dirty="0">
                  <a:solidFill>
                    <a:schemeClr val="bg1"/>
                  </a:solidFill>
                </a:rPr>
                <a:t>Progressive Era (USA)</a:t>
              </a:r>
            </a:p>
          </p:txBody>
        </p:sp>
        <p:sp>
          <p:nvSpPr>
            <p:cNvPr id="25" name="TextBox 24">
              <a:extLst>
                <a:ext uri="{FF2B5EF4-FFF2-40B4-BE49-F238E27FC236}">
                  <a16:creationId xmlns:a16="http://schemas.microsoft.com/office/drawing/2014/main" id="{DDE21A2E-E321-0345-8579-D7D22F54F316}"/>
                </a:ext>
              </a:extLst>
            </p:cNvPr>
            <p:cNvSpPr txBox="1"/>
            <p:nvPr/>
          </p:nvSpPr>
          <p:spPr>
            <a:xfrm>
              <a:off x="1814932" y="2548606"/>
              <a:ext cx="415498" cy="215444"/>
            </a:xfrm>
            <a:prstGeom prst="rect">
              <a:avLst/>
            </a:prstGeom>
            <a:noFill/>
          </p:spPr>
          <p:txBody>
            <a:bodyPr wrap="none" rtlCol="0">
              <a:spAutoFit/>
            </a:bodyPr>
            <a:lstStyle/>
            <a:p>
              <a:r>
                <a:rPr lang="en-US" sz="800" b="1" dirty="0"/>
                <a:t>1875</a:t>
              </a:r>
            </a:p>
          </p:txBody>
        </p:sp>
        <p:sp>
          <p:nvSpPr>
            <p:cNvPr id="30" name="TextBox 29">
              <a:extLst>
                <a:ext uri="{FF2B5EF4-FFF2-40B4-BE49-F238E27FC236}">
                  <a16:creationId xmlns:a16="http://schemas.microsoft.com/office/drawing/2014/main" id="{1E325E5E-091D-054B-9A9D-CD9C90DAD56E}"/>
                </a:ext>
              </a:extLst>
            </p:cNvPr>
            <p:cNvSpPr txBox="1"/>
            <p:nvPr/>
          </p:nvSpPr>
          <p:spPr>
            <a:xfrm>
              <a:off x="4314929" y="2526661"/>
              <a:ext cx="679993" cy="215444"/>
            </a:xfrm>
            <a:prstGeom prst="rect">
              <a:avLst/>
            </a:prstGeom>
            <a:noFill/>
          </p:spPr>
          <p:txBody>
            <a:bodyPr wrap="none" rtlCol="0">
              <a:spAutoFit/>
            </a:bodyPr>
            <a:lstStyle/>
            <a:p>
              <a:pPr algn="ctr"/>
              <a:r>
                <a:rPr lang="en-US" sz="800" b="1" dirty="0"/>
                <a:t>1890-1895</a:t>
              </a:r>
            </a:p>
          </p:txBody>
        </p:sp>
        <p:sp>
          <p:nvSpPr>
            <p:cNvPr id="38" name="Rectangle 37">
              <a:extLst>
                <a:ext uri="{FF2B5EF4-FFF2-40B4-BE49-F238E27FC236}">
                  <a16:creationId xmlns:a16="http://schemas.microsoft.com/office/drawing/2014/main" id="{616B4491-5464-CB46-A7AC-B53EA7726DA9}"/>
                </a:ext>
              </a:extLst>
            </p:cNvPr>
            <p:cNvSpPr/>
            <p:nvPr/>
          </p:nvSpPr>
          <p:spPr bwMode="auto">
            <a:xfrm>
              <a:off x="4546315" y="2727937"/>
              <a:ext cx="181232" cy="446402"/>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45" name="TextBox 44">
              <a:extLst>
                <a:ext uri="{FF2B5EF4-FFF2-40B4-BE49-F238E27FC236}">
                  <a16:creationId xmlns:a16="http://schemas.microsoft.com/office/drawing/2014/main" id="{E597C39B-E265-7645-A63B-DFDE3A74028E}"/>
                </a:ext>
              </a:extLst>
            </p:cNvPr>
            <p:cNvSpPr txBox="1"/>
            <p:nvPr/>
          </p:nvSpPr>
          <p:spPr>
            <a:xfrm>
              <a:off x="289465" y="2716908"/>
              <a:ext cx="1569661" cy="461665"/>
            </a:xfrm>
            <a:prstGeom prst="rect">
              <a:avLst/>
            </a:prstGeom>
            <a:noFill/>
          </p:spPr>
          <p:txBody>
            <a:bodyPr wrap="none" rtlCol="0">
              <a:spAutoFit/>
            </a:bodyPr>
            <a:lstStyle/>
            <a:p>
              <a:pPr algn="r"/>
              <a:r>
                <a:rPr lang="en-US" sz="1200" b="1" dirty="0"/>
                <a:t>Age of Steel &amp;</a:t>
              </a:r>
            </a:p>
            <a:p>
              <a:pPr algn="r"/>
              <a:r>
                <a:rPr lang="en-US" sz="1200" b="1" dirty="0"/>
                <a:t>Heavy Engineering</a:t>
              </a:r>
            </a:p>
          </p:txBody>
        </p:sp>
      </p:grpSp>
      <p:sp>
        <p:nvSpPr>
          <p:cNvPr id="48" name="Rectangle 47">
            <a:extLst>
              <a:ext uri="{FF2B5EF4-FFF2-40B4-BE49-F238E27FC236}">
                <a16:creationId xmlns:a16="http://schemas.microsoft.com/office/drawing/2014/main" id="{26FC3246-8A8E-2749-96C5-5FDC08D9B489}"/>
              </a:ext>
            </a:extLst>
          </p:cNvPr>
          <p:cNvSpPr/>
          <p:nvPr/>
        </p:nvSpPr>
        <p:spPr>
          <a:xfrm>
            <a:off x="4221623" y="4741218"/>
            <a:ext cx="4409630" cy="230832"/>
          </a:xfrm>
          <a:prstGeom prst="rect">
            <a:avLst/>
          </a:prstGeom>
        </p:spPr>
        <p:txBody>
          <a:bodyPr wrap="square">
            <a:spAutoFit/>
          </a:bodyPr>
          <a:lstStyle/>
          <a:p>
            <a:r>
              <a:rPr lang="en-US" sz="900" dirty="0"/>
              <a:t>Adapted from Technological Revolutions and Financial Capital, Carlota Perez</a:t>
            </a:r>
          </a:p>
        </p:txBody>
      </p:sp>
      <p:grpSp>
        <p:nvGrpSpPr>
          <p:cNvPr id="4" name="Group 3">
            <a:extLst>
              <a:ext uri="{FF2B5EF4-FFF2-40B4-BE49-F238E27FC236}">
                <a16:creationId xmlns:a16="http://schemas.microsoft.com/office/drawing/2014/main" id="{010DE644-A723-1540-B51C-CDDB643B5A30}"/>
              </a:ext>
            </a:extLst>
          </p:cNvPr>
          <p:cNvGrpSpPr/>
          <p:nvPr/>
        </p:nvGrpSpPr>
        <p:grpSpPr>
          <a:xfrm>
            <a:off x="877767" y="770196"/>
            <a:ext cx="6486860" cy="1092841"/>
            <a:chOff x="877767" y="770196"/>
            <a:chExt cx="6486860" cy="1092841"/>
          </a:xfrm>
        </p:grpSpPr>
        <p:grpSp>
          <p:nvGrpSpPr>
            <p:cNvPr id="55" name="Group 54">
              <a:extLst>
                <a:ext uri="{FF2B5EF4-FFF2-40B4-BE49-F238E27FC236}">
                  <a16:creationId xmlns:a16="http://schemas.microsoft.com/office/drawing/2014/main" id="{30301633-B0CD-2548-9B09-19C76750E001}"/>
                </a:ext>
              </a:extLst>
            </p:cNvPr>
            <p:cNvGrpSpPr/>
            <p:nvPr/>
          </p:nvGrpSpPr>
          <p:grpSpPr>
            <a:xfrm>
              <a:off x="877767" y="1208607"/>
              <a:ext cx="6486860" cy="654430"/>
              <a:chOff x="877767" y="1208607"/>
              <a:chExt cx="6486860" cy="654430"/>
            </a:xfrm>
          </p:grpSpPr>
          <p:sp>
            <p:nvSpPr>
              <p:cNvPr id="3" name="Rectangle 2">
                <a:extLst>
                  <a:ext uri="{FF2B5EF4-FFF2-40B4-BE49-F238E27FC236}">
                    <a16:creationId xmlns:a16="http://schemas.microsoft.com/office/drawing/2014/main" id="{9DCB2CE3-FDFB-1949-86F6-611F00A77F1E}"/>
                  </a:ext>
                </a:extLst>
              </p:cNvPr>
              <p:cNvSpPr/>
              <p:nvPr/>
            </p:nvSpPr>
            <p:spPr bwMode="auto">
              <a:xfrm>
                <a:off x="1919416" y="1433855"/>
                <a:ext cx="5445211" cy="395416"/>
              </a:xfrm>
              <a:prstGeom prst="rect">
                <a:avLst/>
              </a:prstGeom>
              <a:solidFill>
                <a:srgbClr val="60BACF"/>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9" name="TextBox 8">
                <a:extLst>
                  <a:ext uri="{FF2B5EF4-FFF2-40B4-BE49-F238E27FC236}">
                    <a16:creationId xmlns:a16="http://schemas.microsoft.com/office/drawing/2014/main" id="{D0C7DC90-89C3-8D45-B213-B1CBB72536A0}"/>
                  </a:ext>
                </a:extLst>
              </p:cNvPr>
              <p:cNvSpPr txBox="1"/>
              <p:nvPr/>
            </p:nvSpPr>
            <p:spPr>
              <a:xfrm>
                <a:off x="2712963" y="1500758"/>
                <a:ext cx="1208984" cy="246221"/>
              </a:xfrm>
              <a:prstGeom prst="rect">
                <a:avLst/>
              </a:prstGeom>
              <a:noFill/>
            </p:spPr>
            <p:txBody>
              <a:bodyPr wrap="none" rtlCol="0">
                <a:spAutoFit/>
              </a:bodyPr>
              <a:lstStyle/>
              <a:p>
                <a:pPr algn="ctr"/>
                <a:r>
                  <a:rPr lang="en-US" sz="1000" b="1" dirty="0">
                    <a:solidFill>
                      <a:schemeClr val="bg1"/>
                    </a:solidFill>
                  </a:rPr>
                  <a:t>Canal Maria (UK)</a:t>
                </a:r>
              </a:p>
            </p:txBody>
          </p:sp>
          <p:sp>
            <p:nvSpPr>
              <p:cNvPr id="10" name="TextBox 9">
                <a:extLst>
                  <a:ext uri="{FF2B5EF4-FFF2-40B4-BE49-F238E27FC236}">
                    <a16:creationId xmlns:a16="http://schemas.microsoft.com/office/drawing/2014/main" id="{850C3203-9A76-D24E-86B4-8523681119A4}"/>
                  </a:ext>
                </a:extLst>
              </p:cNvPr>
              <p:cNvSpPr txBox="1"/>
              <p:nvPr/>
            </p:nvSpPr>
            <p:spPr>
              <a:xfrm>
                <a:off x="5290920" y="1500758"/>
                <a:ext cx="1292340" cy="246221"/>
              </a:xfrm>
              <a:prstGeom prst="rect">
                <a:avLst/>
              </a:prstGeom>
              <a:noFill/>
            </p:spPr>
            <p:txBody>
              <a:bodyPr wrap="none" rtlCol="0">
                <a:spAutoFit/>
              </a:bodyPr>
              <a:lstStyle/>
              <a:p>
                <a:pPr algn="ctr"/>
                <a:r>
                  <a:rPr lang="en-US" sz="1000" b="1" dirty="0">
                    <a:solidFill>
                      <a:schemeClr val="bg1"/>
                    </a:solidFill>
                  </a:rPr>
                  <a:t>Great British Leap</a:t>
                </a:r>
              </a:p>
            </p:txBody>
          </p:sp>
          <p:sp>
            <p:nvSpPr>
              <p:cNvPr id="20" name="TextBox 19">
                <a:extLst>
                  <a:ext uri="{FF2B5EF4-FFF2-40B4-BE49-F238E27FC236}">
                    <a16:creationId xmlns:a16="http://schemas.microsoft.com/office/drawing/2014/main" id="{3896E96C-C8A1-7240-BF27-3622A33B505A}"/>
                  </a:ext>
                </a:extLst>
              </p:cNvPr>
              <p:cNvSpPr txBox="1"/>
              <p:nvPr/>
            </p:nvSpPr>
            <p:spPr>
              <a:xfrm>
                <a:off x="877767" y="1401372"/>
                <a:ext cx="981359" cy="461665"/>
              </a:xfrm>
              <a:prstGeom prst="rect">
                <a:avLst/>
              </a:prstGeom>
              <a:noFill/>
            </p:spPr>
            <p:txBody>
              <a:bodyPr wrap="none" rtlCol="0">
                <a:spAutoFit/>
              </a:bodyPr>
              <a:lstStyle/>
              <a:p>
                <a:pPr algn="r"/>
                <a:r>
                  <a:rPr lang="en-US" sz="1200" b="1" dirty="0"/>
                  <a:t>Industrial</a:t>
                </a:r>
              </a:p>
              <a:p>
                <a:pPr algn="r"/>
                <a:r>
                  <a:rPr lang="en-US" sz="1200" b="1" dirty="0"/>
                  <a:t>Revolution</a:t>
                </a:r>
              </a:p>
            </p:txBody>
          </p:sp>
          <p:sp>
            <p:nvSpPr>
              <p:cNvPr id="23" name="TextBox 22">
                <a:extLst>
                  <a:ext uri="{FF2B5EF4-FFF2-40B4-BE49-F238E27FC236}">
                    <a16:creationId xmlns:a16="http://schemas.microsoft.com/office/drawing/2014/main" id="{431A69EE-CCC9-584E-A312-7BF63FCDFB51}"/>
                  </a:ext>
                </a:extLst>
              </p:cNvPr>
              <p:cNvSpPr txBox="1"/>
              <p:nvPr/>
            </p:nvSpPr>
            <p:spPr>
              <a:xfrm>
                <a:off x="1814932" y="1230552"/>
                <a:ext cx="415498" cy="215444"/>
              </a:xfrm>
              <a:prstGeom prst="rect">
                <a:avLst/>
              </a:prstGeom>
              <a:noFill/>
            </p:spPr>
            <p:txBody>
              <a:bodyPr wrap="none" rtlCol="0">
                <a:spAutoFit/>
              </a:bodyPr>
              <a:lstStyle/>
              <a:p>
                <a:r>
                  <a:rPr lang="en-US" sz="800" b="1" dirty="0"/>
                  <a:t>1771</a:t>
                </a:r>
              </a:p>
            </p:txBody>
          </p:sp>
          <p:sp>
            <p:nvSpPr>
              <p:cNvPr id="28" name="TextBox 27">
                <a:extLst>
                  <a:ext uri="{FF2B5EF4-FFF2-40B4-BE49-F238E27FC236}">
                    <a16:creationId xmlns:a16="http://schemas.microsoft.com/office/drawing/2014/main" id="{28347669-30B4-5A4C-A61C-E55EF355E5F9}"/>
                  </a:ext>
                </a:extLst>
              </p:cNvPr>
              <p:cNvSpPr txBox="1"/>
              <p:nvPr/>
            </p:nvSpPr>
            <p:spPr>
              <a:xfrm>
                <a:off x="4314929" y="1208607"/>
                <a:ext cx="679993" cy="215444"/>
              </a:xfrm>
              <a:prstGeom prst="rect">
                <a:avLst/>
              </a:prstGeom>
              <a:noFill/>
            </p:spPr>
            <p:txBody>
              <a:bodyPr wrap="none" rtlCol="0">
                <a:spAutoFit/>
              </a:bodyPr>
              <a:lstStyle/>
              <a:p>
                <a:pPr algn="ctr"/>
                <a:r>
                  <a:rPr lang="en-US" sz="800" b="1" dirty="0"/>
                  <a:t>1793-1801</a:t>
                </a:r>
              </a:p>
            </p:txBody>
          </p:sp>
          <p:sp>
            <p:nvSpPr>
              <p:cNvPr id="36" name="Rectangle 35">
                <a:extLst>
                  <a:ext uri="{FF2B5EF4-FFF2-40B4-BE49-F238E27FC236}">
                    <a16:creationId xmlns:a16="http://schemas.microsoft.com/office/drawing/2014/main" id="{6EB538C0-DBBA-714C-BCAD-349EFBF30D94}"/>
                  </a:ext>
                </a:extLst>
              </p:cNvPr>
              <p:cNvSpPr/>
              <p:nvPr/>
            </p:nvSpPr>
            <p:spPr bwMode="auto">
              <a:xfrm>
                <a:off x="4546315" y="1412845"/>
                <a:ext cx="181232" cy="443440"/>
              </a:xfrm>
              <a:prstGeom prst="rect">
                <a:avLst/>
              </a:prstGeom>
              <a:noFill/>
              <a:ln w="28575" cap="flat" cmpd="sng" algn="ctr">
                <a:solidFill>
                  <a:schemeClr val="tx1"/>
                </a:solidFill>
                <a:prstDash val="sysDash"/>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47" name="Group 46">
              <a:extLst>
                <a:ext uri="{FF2B5EF4-FFF2-40B4-BE49-F238E27FC236}">
                  <a16:creationId xmlns:a16="http://schemas.microsoft.com/office/drawing/2014/main" id="{E17904CA-975F-634C-B959-CE008E78EA3E}"/>
                </a:ext>
              </a:extLst>
            </p:cNvPr>
            <p:cNvGrpSpPr/>
            <p:nvPr/>
          </p:nvGrpSpPr>
          <p:grpSpPr>
            <a:xfrm>
              <a:off x="4032364" y="770196"/>
              <a:ext cx="1178336" cy="372442"/>
              <a:chOff x="3954571" y="770196"/>
              <a:chExt cx="1178336" cy="372442"/>
            </a:xfrm>
          </p:grpSpPr>
          <p:sp>
            <p:nvSpPr>
              <p:cNvPr id="34" name="TextBox 33">
                <a:extLst>
                  <a:ext uri="{FF2B5EF4-FFF2-40B4-BE49-F238E27FC236}">
                    <a16:creationId xmlns:a16="http://schemas.microsoft.com/office/drawing/2014/main" id="{70916265-9390-6948-ADEC-EF6E3EA59F5D}"/>
                  </a:ext>
                </a:extLst>
              </p:cNvPr>
              <p:cNvSpPr txBox="1"/>
              <p:nvPr/>
            </p:nvSpPr>
            <p:spPr>
              <a:xfrm>
                <a:off x="3954571" y="770196"/>
                <a:ext cx="1178336" cy="276999"/>
              </a:xfrm>
              <a:prstGeom prst="rect">
                <a:avLst/>
              </a:prstGeom>
              <a:noFill/>
            </p:spPr>
            <p:txBody>
              <a:bodyPr wrap="none" rtlCol="0">
                <a:spAutoFit/>
              </a:bodyPr>
              <a:lstStyle/>
              <a:p>
                <a:pPr algn="ctr"/>
                <a:r>
                  <a:rPr lang="en-US" sz="1200" b="1" dirty="0"/>
                  <a:t>Turning Point</a:t>
                </a:r>
              </a:p>
            </p:txBody>
          </p:sp>
          <p:sp>
            <p:nvSpPr>
              <p:cNvPr id="41" name="Triangle 40">
                <a:extLst>
                  <a:ext uri="{FF2B5EF4-FFF2-40B4-BE49-F238E27FC236}">
                    <a16:creationId xmlns:a16="http://schemas.microsoft.com/office/drawing/2014/main" id="{3954093E-85FE-7342-869A-75FB2DDB9537}"/>
                  </a:ext>
                </a:extLst>
              </p:cNvPr>
              <p:cNvSpPr/>
              <p:nvPr/>
            </p:nvSpPr>
            <p:spPr bwMode="auto">
              <a:xfrm rot="10800000">
                <a:off x="4478751" y="1030591"/>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54" name="Group 53">
              <a:extLst>
                <a:ext uri="{FF2B5EF4-FFF2-40B4-BE49-F238E27FC236}">
                  <a16:creationId xmlns:a16="http://schemas.microsoft.com/office/drawing/2014/main" id="{85F26816-6E82-FE44-878E-7211FF8B483C}"/>
                </a:ext>
              </a:extLst>
            </p:cNvPr>
            <p:cNvGrpSpPr/>
            <p:nvPr/>
          </p:nvGrpSpPr>
          <p:grpSpPr>
            <a:xfrm>
              <a:off x="5273306" y="770196"/>
              <a:ext cx="1587294" cy="372442"/>
              <a:chOff x="5152174" y="770196"/>
              <a:chExt cx="1587294" cy="372442"/>
            </a:xfrm>
          </p:grpSpPr>
          <p:sp>
            <p:nvSpPr>
              <p:cNvPr id="49" name="TextBox 48">
                <a:extLst>
                  <a:ext uri="{FF2B5EF4-FFF2-40B4-BE49-F238E27FC236}">
                    <a16:creationId xmlns:a16="http://schemas.microsoft.com/office/drawing/2014/main" id="{873D6CB2-0720-2D43-89FA-16E1A35723BF}"/>
                  </a:ext>
                </a:extLst>
              </p:cNvPr>
              <p:cNvSpPr txBox="1"/>
              <p:nvPr/>
            </p:nvSpPr>
            <p:spPr>
              <a:xfrm>
                <a:off x="5152174" y="770196"/>
                <a:ext cx="1587294" cy="276999"/>
              </a:xfrm>
              <a:prstGeom prst="rect">
                <a:avLst/>
              </a:prstGeom>
              <a:noFill/>
            </p:spPr>
            <p:txBody>
              <a:bodyPr wrap="none" rtlCol="0">
                <a:spAutoFit/>
              </a:bodyPr>
              <a:lstStyle/>
              <a:p>
                <a:pPr algn="ctr"/>
                <a:r>
                  <a:rPr lang="en-US" sz="1200" b="1" dirty="0"/>
                  <a:t>Deployment Period</a:t>
                </a:r>
              </a:p>
            </p:txBody>
          </p:sp>
          <p:sp>
            <p:nvSpPr>
              <p:cNvPr id="50" name="Triangle 49">
                <a:extLst>
                  <a:ext uri="{FF2B5EF4-FFF2-40B4-BE49-F238E27FC236}">
                    <a16:creationId xmlns:a16="http://schemas.microsoft.com/office/drawing/2014/main" id="{823F2700-A0FA-E344-8576-E65F596227AF}"/>
                  </a:ext>
                </a:extLst>
              </p:cNvPr>
              <p:cNvSpPr/>
              <p:nvPr/>
            </p:nvSpPr>
            <p:spPr bwMode="auto">
              <a:xfrm rot="10800000">
                <a:off x="5880831" y="1030591"/>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53" name="Group 52">
              <a:extLst>
                <a:ext uri="{FF2B5EF4-FFF2-40B4-BE49-F238E27FC236}">
                  <a16:creationId xmlns:a16="http://schemas.microsoft.com/office/drawing/2014/main" id="{20756784-C28C-5E4E-8102-9F4C1DB90485}"/>
                </a:ext>
              </a:extLst>
            </p:cNvPr>
            <p:cNvGrpSpPr/>
            <p:nvPr/>
          </p:nvGrpSpPr>
          <p:grpSpPr>
            <a:xfrm>
              <a:off x="2363518" y="770196"/>
              <a:ext cx="1521570" cy="372442"/>
              <a:chOff x="2424421" y="770196"/>
              <a:chExt cx="1521570" cy="372442"/>
            </a:xfrm>
          </p:grpSpPr>
          <p:sp>
            <p:nvSpPr>
              <p:cNvPr id="51" name="TextBox 50">
                <a:extLst>
                  <a:ext uri="{FF2B5EF4-FFF2-40B4-BE49-F238E27FC236}">
                    <a16:creationId xmlns:a16="http://schemas.microsoft.com/office/drawing/2014/main" id="{DFE6BAC1-B584-1C4A-AB58-33BFBC0911A2}"/>
                  </a:ext>
                </a:extLst>
              </p:cNvPr>
              <p:cNvSpPr txBox="1"/>
              <p:nvPr/>
            </p:nvSpPr>
            <p:spPr>
              <a:xfrm>
                <a:off x="2424421" y="770196"/>
                <a:ext cx="1521570" cy="276999"/>
              </a:xfrm>
              <a:prstGeom prst="rect">
                <a:avLst/>
              </a:prstGeom>
              <a:noFill/>
            </p:spPr>
            <p:txBody>
              <a:bodyPr wrap="none" rtlCol="0">
                <a:spAutoFit/>
              </a:bodyPr>
              <a:lstStyle/>
              <a:p>
                <a:pPr algn="ctr"/>
                <a:r>
                  <a:rPr lang="en-US" sz="1200" b="1" dirty="0"/>
                  <a:t>Installation Period</a:t>
                </a:r>
              </a:p>
            </p:txBody>
          </p:sp>
          <p:sp>
            <p:nvSpPr>
              <p:cNvPr id="52" name="Triangle 51">
                <a:extLst>
                  <a:ext uri="{FF2B5EF4-FFF2-40B4-BE49-F238E27FC236}">
                    <a16:creationId xmlns:a16="http://schemas.microsoft.com/office/drawing/2014/main" id="{45A8AD64-FEE0-C74D-A681-26AEA8E16782}"/>
                  </a:ext>
                </a:extLst>
              </p:cNvPr>
              <p:cNvSpPr/>
              <p:nvPr/>
            </p:nvSpPr>
            <p:spPr bwMode="auto">
              <a:xfrm rot="10800000">
                <a:off x="3120214" y="1030591"/>
                <a:ext cx="129974" cy="112047"/>
              </a:xfrm>
              <a:prstGeom prst="triangle">
                <a:avLst/>
              </a:prstGeom>
              <a:solidFill>
                <a:schemeClr val="tx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spTree>
    <p:extLst>
      <p:ext uri="{BB962C8B-B14F-4D97-AF65-F5344CB8AC3E}">
        <p14:creationId xmlns:p14="http://schemas.microsoft.com/office/powerpoint/2010/main" val="3190676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219C20-B19E-AA41-80C0-66D5C0CDE7BE}"/>
              </a:ext>
            </a:extLst>
          </p:cNvPr>
          <p:cNvPicPr>
            <a:picLocks noChangeAspect="1"/>
          </p:cNvPicPr>
          <p:nvPr/>
        </p:nvPicPr>
        <p:blipFill rotWithShape="1">
          <a:blip r:embed="rId3"/>
          <a:srcRect l="7461"/>
          <a:stretch/>
        </p:blipFill>
        <p:spPr>
          <a:xfrm>
            <a:off x="-1" y="0"/>
            <a:ext cx="9153423" cy="5143500"/>
          </a:xfrm>
          <a:prstGeom prst="rect">
            <a:avLst/>
          </a:prstGeom>
        </p:spPr>
      </p:pic>
      <p:sp>
        <p:nvSpPr>
          <p:cNvPr id="9" name="Rectangle 8">
            <a:extLst>
              <a:ext uri="{FF2B5EF4-FFF2-40B4-BE49-F238E27FC236}">
                <a16:creationId xmlns:a16="http://schemas.microsoft.com/office/drawing/2014/main" id="{EF60FB95-DE14-A94A-8ED9-5DECBBC642A8}"/>
              </a:ext>
            </a:extLst>
          </p:cNvPr>
          <p:cNvSpPr/>
          <p:nvPr/>
        </p:nvSpPr>
        <p:spPr bwMode="auto">
          <a:xfrm>
            <a:off x="0" y="0"/>
            <a:ext cx="3267740" cy="5143503"/>
          </a:xfrm>
          <a:prstGeom prst="rect">
            <a:avLst/>
          </a:prstGeom>
          <a:gradFill flip="none" rotWithShape="1">
            <a:gsLst>
              <a:gs pos="0">
                <a:schemeClr val="accent1">
                  <a:lumMod val="97000"/>
                  <a:lumOff val="3000"/>
                  <a:alpha val="64000"/>
                </a:schemeClr>
              </a:gs>
              <a:gs pos="34000">
                <a:srgbClr val="185BA3">
                  <a:alpha val="70000"/>
                </a:srgbClr>
              </a:gs>
              <a:gs pos="100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271895" y="649847"/>
            <a:ext cx="2654185" cy="3843809"/>
          </a:xfrm>
          <a:prstGeom prst="rect">
            <a:avLst/>
          </a:prstGeom>
          <a:noFill/>
        </p:spPr>
        <p:txBody>
          <a:bodyPr wrap="square" rtlCol="0">
            <a:spAutoFit/>
          </a:bodyPr>
          <a:lstStyle/>
          <a:p>
            <a:r>
              <a:rPr lang="en-US" sz="2200" b="1" dirty="0">
                <a:solidFill>
                  <a:schemeClr val="accent3"/>
                </a:solidFill>
              </a:rPr>
              <a:t>Why Agile Product Delivery?</a:t>
            </a:r>
          </a:p>
          <a:p>
            <a:r>
              <a:rPr lang="en-US" sz="900" dirty="0">
                <a:solidFill>
                  <a:schemeClr val="bg1"/>
                </a:solidFill>
              </a:rPr>
              <a:t> </a:t>
            </a:r>
          </a:p>
          <a:p>
            <a:pPr>
              <a:lnSpc>
                <a:spcPts val="2060"/>
              </a:lnSpc>
            </a:pPr>
            <a:r>
              <a:rPr lang="en-US" sz="1400" dirty="0">
                <a:solidFill>
                  <a:schemeClr val="bg1"/>
                </a:solidFill>
              </a:rPr>
              <a:t>In order to achieve Business Agility, enterprises must rapidly increase their ability to deliver innovative products and services. To be sure that the enterprise is creating the right solutions for the right customers at the right time, they must balance their execution focus with a customer focus.</a:t>
            </a:r>
            <a:endParaRPr lang="en-US" sz="1400" dirty="0"/>
          </a:p>
        </p:txBody>
      </p:sp>
    </p:spTree>
    <p:extLst>
      <p:ext uri="{BB962C8B-B14F-4D97-AF65-F5344CB8AC3E}">
        <p14:creationId xmlns:p14="http://schemas.microsoft.com/office/powerpoint/2010/main" val="3652291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B47B98-66CD-2B4F-8FE5-B650679007D1}"/>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Agile Product Delivery</a:t>
            </a:r>
          </a:p>
        </p:txBody>
      </p:sp>
      <p:grpSp>
        <p:nvGrpSpPr>
          <p:cNvPr id="10" name="Group 9">
            <a:extLst>
              <a:ext uri="{FF2B5EF4-FFF2-40B4-BE49-F238E27FC236}">
                <a16:creationId xmlns:a16="http://schemas.microsoft.com/office/drawing/2014/main" id="{50F2D17B-4F1B-344E-8FC5-8218A79C7A97}"/>
              </a:ext>
            </a:extLst>
          </p:cNvPr>
          <p:cNvGrpSpPr/>
          <p:nvPr/>
        </p:nvGrpSpPr>
        <p:grpSpPr>
          <a:xfrm>
            <a:off x="265949" y="137786"/>
            <a:ext cx="970768" cy="970768"/>
            <a:chOff x="5348614" y="789140"/>
            <a:chExt cx="1453019" cy="1453019"/>
          </a:xfrm>
        </p:grpSpPr>
        <p:sp>
          <p:nvSpPr>
            <p:cNvPr id="11" name="Oval 10">
              <a:extLst>
                <a:ext uri="{FF2B5EF4-FFF2-40B4-BE49-F238E27FC236}">
                  <a16:creationId xmlns:a16="http://schemas.microsoft.com/office/drawing/2014/main" id="{53580789-F895-E845-9B48-6A04C915F00B}"/>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2" name="Picture 11">
              <a:extLst>
                <a:ext uri="{FF2B5EF4-FFF2-40B4-BE49-F238E27FC236}">
                  <a16:creationId xmlns:a16="http://schemas.microsoft.com/office/drawing/2014/main" id="{0E7CACF8-CA41-134C-AC40-E108313E096C}"/>
                </a:ext>
              </a:extLst>
            </p:cNvPr>
            <p:cNvPicPr>
              <a:picLocks noChangeAspect="1"/>
            </p:cNvPicPr>
            <p:nvPr/>
          </p:nvPicPr>
          <p:blipFill>
            <a:blip r:embed="rId2"/>
            <a:stretch>
              <a:fillRect/>
            </a:stretch>
          </p:blipFill>
          <p:spPr>
            <a:xfrm>
              <a:off x="5463650" y="904176"/>
              <a:ext cx="1222947" cy="1222947"/>
            </a:xfrm>
            <a:prstGeom prst="rect">
              <a:avLst/>
            </a:prstGeom>
            <a:ln w="31750">
              <a:noFill/>
            </a:ln>
          </p:spPr>
        </p:pic>
      </p:grpSp>
      <p:sp>
        <p:nvSpPr>
          <p:cNvPr id="13" name="TextBox 12">
            <a:extLst>
              <a:ext uri="{FF2B5EF4-FFF2-40B4-BE49-F238E27FC236}">
                <a16:creationId xmlns:a16="http://schemas.microsoft.com/office/drawing/2014/main" id="{0F8E5CB5-5D9C-A74D-AE54-FE0A8050CD96}"/>
              </a:ext>
            </a:extLst>
          </p:cNvPr>
          <p:cNvSpPr txBox="1"/>
          <p:nvPr/>
        </p:nvSpPr>
        <p:spPr>
          <a:xfrm>
            <a:off x="402336" y="1618488"/>
            <a:ext cx="3016703" cy="253915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dirty="0"/>
              <a:t>Customer-centric product strategy</a:t>
            </a:r>
          </a:p>
          <a:p>
            <a:r>
              <a:rPr lang="en-US" dirty="0"/>
              <a:t>Develop on cadence and release on demand</a:t>
            </a:r>
          </a:p>
          <a:p>
            <a:r>
              <a:rPr lang="en-US" dirty="0"/>
              <a:t>Continuously explore, integrate, deploy, and innovate</a:t>
            </a:r>
            <a:br>
              <a:rPr lang="en-US" dirty="0"/>
            </a:br>
            <a:endParaRPr lang="en-US" dirty="0"/>
          </a:p>
        </p:txBody>
      </p:sp>
      <p:pic>
        <p:nvPicPr>
          <p:cNvPr id="4" name="Picture 3">
            <a:extLst>
              <a:ext uri="{FF2B5EF4-FFF2-40B4-BE49-F238E27FC236}">
                <a16:creationId xmlns:a16="http://schemas.microsoft.com/office/drawing/2014/main" id="{B740EDDA-627F-2641-B9A4-DB786AC01F10}"/>
              </a:ext>
            </a:extLst>
          </p:cNvPr>
          <p:cNvPicPr>
            <a:picLocks noChangeAspect="1"/>
          </p:cNvPicPr>
          <p:nvPr/>
        </p:nvPicPr>
        <p:blipFill>
          <a:blip r:embed="rId3"/>
          <a:stretch>
            <a:fillRect/>
          </a:stretch>
        </p:blipFill>
        <p:spPr>
          <a:xfrm>
            <a:off x="3595557" y="956496"/>
            <a:ext cx="5210115" cy="3725232"/>
          </a:xfrm>
          <a:prstGeom prst="rect">
            <a:avLst/>
          </a:prstGeom>
        </p:spPr>
      </p:pic>
    </p:spTree>
    <p:extLst>
      <p:ext uri="{BB962C8B-B14F-4D97-AF65-F5344CB8AC3E}">
        <p14:creationId xmlns:p14="http://schemas.microsoft.com/office/powerpoint/2010/main" val="2631997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More focus on customer centricity and design thinking</a:t>
            </a:r>
          </a:p>
        </p:txBody>
      </p:sp>
      <p:pic>
        <p:nvPicPr>
          <p:cNvPr id="8" name="Picture 7">
            <a:extLst>
              <a:ext uri="{FF2B5EF4-FFF2-40B4-BE49-F238E27FC236}">
                <a16:creationId xmlns:a16="http://schemas.microsoft.com/office/drawing/2014/main" id="{993AC78B-45A1-EC4E-BE89-FC074E54CE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10963" y="850050"/>
            <a:ext cx="6424169" cy="4122000"/>
          </a:xfrm>
          <a:prstGeom prst="rect">
            <a:avLst/>
          </a:prstGeom>
        </p:spPr>
      </p:pic>
      <p:pic>
        <p:nvPicPr>
          <p:cNvPr id="5" name="Picture 4">
            <a:extLst>
              <a:ext uri="{FF2B5EF4-FFF2-40B4-BE49-F238E27FC236}">
                <a16:creationId xmlns:a16="http://schemas.microsoft.com/office/drawing/2014/main" id="{D9DF4DA9-C47F-9A4A-8503-61D298BB25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84287" y="2477981"/>
            <a:ext cx="1812655" cy="124165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399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F3ED-D57E-4E53-B107-774F5377C5D5}"/>
              </a:ext>
            </a:extLst>
          </p:cNvPr>
          <p:cNvSpPr>
            <a:spLocks noGrp="1"/>
          </p:cNvSpPr>
          <p:nvPr>
            <p:ph type="title"/>
          </p:nvPr>
        </p:nvSpPr>
        <p:spPr/>
        <p:txBody>
          <a:bodyPr/>
          <a:lstStyle/>
          <a:p>
            <a:r>
              <a:rPr lang="en-US" dirty="0">
                <a:solidFill>
                  <a:schemeClr val="tx1"/>
                </a:solidFill>
              </a:rPr>
              <a:t>Design Thinking</a:t>
            </a:r>
            <a:endParaRPr lang="de-DE" dirty="0">
              <a:solidFill>
                <a:schemeClr val="tx1"/>
              </a:solidFill>
            </a:endParaRPr>
          </a:p>
        </p:txBody>
      </p:sp>
      <p:sp>
        <p:nvSpPr>
          <p:cNvPr id="50" name="Content Placeholder 2">
            <a:extLst>
              <a:ext uri="{FF2B5EF4-FFF2-40B4-BE49-F238E27FC236}">
                <a16:creationId xmlns:a16="http://schemas.microsoft.com/office/drawing/2014/main" id="{D9F5AA52-7D7D-D64D-9182-A61953CD1570}"/>
              </a:ext>
            </a:extLst>
          </p:cNvPr>
          <p:cNvSpPr>
            <a:spLocks noGrp="1"/>
          </p:cNvSpPr>
          <p:nvPr>
            <p:ph type="body" sz="quarter" idx="10"/>
          </p:nvPr>
        </p:nvSpPr>
        <p:spPr>
          <a:xfrm>
            <a:off x="457200" y="846052"/>
            <a:ext cx="8255000" cy="355974"/>
          </a:xfrm>
        </p:spPr>
        <p:txBody>
          <a:bodyPr/>
          <a:lstStyle/>
          <a:p>
            <a:r>
              <a:rPr lang="en-US" sz="1600" dirty="0"/>
              <a:t>A customer centric development process and the application of specific tools.</a:t>
            </a:r>
            <a:endParaRPr lang="de-DE" dirty="0"/>
          </a:p>
        </p:txBody>
      </p:sp>
      <p:pic>
        <p:nvPicPr>
          <p:cNvPr id="38" name="Picture 37">
            <a:extLst>
              <a:ext uri="{FF2B5EF4-FFF2-40B4-BE49-F238E27FC236}">
                <a16:creationId xmlns:a16="http://schemas.microsoft.com/office/drawing/2014/main" id="{05E840B9-EEBF-44FA-9603-EE554BE750D0}"/>
              </a:ext>
            </a:extLst>
          </p:cNvPr>
          <p:cNvPicPr>
            <a:picLocks noChangeAspect="1"/>
          </p:cNvPicPr>
          <p:nvPr/>
        </p:nvPicPr>
        <p:blipFill>
          <a:blip r:embed="rId3"/>
          <a:stretch>
            <a:fillRect/>
          </a:stretch>
        </p:blipFill>
        <p:spPr>
          <a:xfrm>
            <a:off x="5133708" y="1774658"/>
            <a:ext cx="2119777" cy="2143706"/>
          </a:xfrm>
          <a:prstGeom prst="rect">
            <a:avLst/>
          </a:prstGeom>
        </p:spPr>
      </p:pic>
      <p:pic>
        <p:nvPicPr>
          <p:cNvPr id="4" name="Picture 3">
            <a:extLst>
              <a:ext uri="{FF2B5EF4-FFF2-40B4-BE49-F238E27FC236}">
                <a16:creationId xmlns:a16="http://schemas.microsoft.com/office/drawing/2014/main" id="{DA65EC34-5229-44DF-B599-6AD2A4F6CB96}"/>
              </a:ext>
            </a:extLst>
          </p:cNvPr>
          <p:cNvPicPr>
            <a:picLocks noChangeAspect="1"/>
          </p:cNvPicPr>
          <p:nvPr/>
        </p:nvPicPr>
        <p:blipFill>
          <a:blip r:embed="rId4"/>
          <a:stretch>
            <a:fillRect/>
          </a:stretch>
        </p:blipFill>
        <p:spPr>
          <a:xfrm>
            <a:off x="1451658" y="1937160"/>
            <a:ext cx="1802059" cy="1813901"/>
          </a:xfrm>
          <a:prstGeom prst="rect">
            <a:avLst/>
          </a:prstGeom>
        </p:spPr>
      </p:pic>
      <p:pic>
        <p:nvPicPr>
          <p:cNvPr id="11" name="Picture 10">
            <a:extLst>
              <a:ext uri="{FF2B5EF4-FFF2-40B4-BE49-F238E27FC236}">
                <a16:creationId xmlns:a16="http://schemas.microsoft.com/office/drawing/2014/main" id="{3C2B279C-E3A2-42C9-BD70-87081F46F97A}"/>
              </a:ext>
            </a:extLst>
          </p:cNvPr>
          <p:cNvPicPr>
            <a:picLocks noChangeAspect="1"/>
          </p:cNvPicPr>
          <p:nvPr/>
        </p:nvPicPr>
        <p:blipFill>
          <a:blip r:embed="rId5"/>
          <a:stretch>
            <a:fillRect/>
          </a:stretch>
        </p:blipFill>
        <p:spPr>
          <a:xfrm>
            <a:off x="3444466" y="1897642"/>
            <a:ext cx="1774084" cy="1853419"/>
          </a:xfrm>
          <a:prstGeom prst="rect">
            <a:avLst/>
          </a:prstGeom>
        </p:spPr>
      </p:pic>
      <p:sp>
        <p:nvSpPr>
          <p:cNvPr id="18" name="TextBox 17">
            <a:extLst>
              <a:ext uri="{FF2B5EF4-FFF2-40B4-BE49-F238E27FC236}">
                <a16:creationId xmlns:a16="http://schemas.microsoft.com/office/drawing/2014/main" id="{0C4A162D-4835-4B7A-8804-3FF3CC71E446}"/>
              </a:ext>
            </a:extLst>
          </p:cNvPr>
          <p:cNvSpPr txBox="1"/>
          <p:nvPr/>
        </p:nvSpPr>
        <p:spPr>
          <a:xfrm>
            <a:off x="1449967" y="3731856"/>
            <a:ext cx="846386" cy="161583"/>
          </a:xfrm>
          <a:prstGeom prst="rect">
            <a:avLst/>
          </a:prstGeom>
          <a:noFill/>
        </p:spPr>
        <p:txBody>
          <a:bodyPr wrap="none" lIns="0" tIns="0" rIns="0" bIns="0" rtlCol="0">
            <a:spAutoFit/>
          </a:bodyPr>
          <a:lstStyle/>
          <a:p>
            <a:pPr algn="l"/>
            <a:r>
              <a:rPr lang="en-US" sz="1050" i="1">
                <a:solidFill>
                  <a:schemeClr val="accent2"/>
                </a:solidFill>
              </a:rPr>
              <a:t>Gemba Walks</a:t>
            </a:r>
            <a:endParaRPr lang="de-DE" sz="1050" i="1">
              <a:solidFill>
                <a:schemeClr val="accent2"/>
              </a:solidFill>
            </a:endParaRPr>
          </a:p>
        </p:txBody>
      </p:sp>
      <p:cxnSp>
        <p:nvCxnSpPr>
          <p:cNvPr id="20" name="Straight Connector 19">
            <a:extLst>
              <a:ext uri="{FF2B5EF4-FFF2-40B4-BE49-F238E27FC236}">
                <a16:creationId xmlns:a16="http://schemas.microsoft.com/office/drawing/2014/main" id="{6A788BDC-F595-4924-8B2B-F7C5349D8C72}"/>
              </a:ext>
            </a:extLst>
          </p:cNvPr>
          <p:cNvCxnSpPr>
            <a:cxnSpLocks/>
            <a:stCxn id="18" idx="0"/>
            <a:endCxn id="36" idx="4"/>
          </p:cNvCxnSpPr>
          <p:nvPr/>
        </p:nvCxnSpPr>
        <p:spPr bwMode="auto">
          <a:xfrm flipH="1" flipV="1">
            <a:off x="1812591" y="3450125"/>
            <a:ext cx="60569" cy="281731"/>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sp>
        <p:nvSpPr>
          <p:cNvPr id="21" name="TextBox 20">
            <a:extLst>
              <a:ext uri="{FF2B5EF4-FFF2-40B4-BE49-F238E27FC236}">
                <a16:creationId xmlns:a16="http://schemas.microsoft.com/office/drawing/2014/main" id="{7B932549-DABC-43D6-8B05-2CA8C8356B45}"/>
              </a:ext>
            </a:extLst>
          </p:cNvPr>
          <p:cNvSpPr txBox="1"/>
          <p:nvPr/>
        </p:nvSpPr>
        <p:spPr>
          <a:xfrm>
            <a:off x="2293795" y="4086526"/>
            <a:ext cx="899285" cy="161583"/>
          </a:xfrm>
          <a:prstGeom prst="rect">
            <a:avLst/>
          </a:prstGeom>
          <a:noFill/>
        </p:spPr>
        <p:txBody>
          <a:bodyPr wrap="none" lIns="0" tIns="0" rIns="0" bIns="0" rtlCol="0">
            <a:spAutoFit/>
          </a:bodyPr>
          <a:lstStyle/>
          <a:p>
            <a:pPr algn="l"/>
            <a:r>
              <a:rPr lang="en-US" sz="1050" i="1" dirty="0">
                <a:solidFill>
                  <a:schemeClr val="accent2"/>
                </a:solidFill>
              </a:rPr>
              <a:t>Empathy maps</a:t>
            </a:r>
            <a:endParaRPr lang="de-DE" sz="1050" i="1" dirty="0">
              <a:solidFill>
                <a:schemeClr val="accent2"/>
              </a:solidFill>
            </a:endParaRPr>
          </a:p>
        </p:txBody>
      </p:sp>
      <p:cxnSp>
        <p:nvCxnSpPr>
          <p:cNvPr id="22" name="Straight Connector 21">
            <a:extLst>
              <a:ext uri="{FF2B5EF4-FFF2-40B4-BE49-F238E27FC236}">
                <a16:creationId xmlns:a16="http://schemas.microsoft.com/office/drawing/2014/main" id="{D8D49F2B-5690-4F2F-B54B-15C4CE89CB1E}"/>
              </a:ext>
            </a:extLst>
          </p:cNvPr>
          <p:cNvCxnSpPr>
            <a:cxnSpLocks/>
            <a:stCxn id="21" idx="0"/>
          </p:cNvCxnSpPr>
          <p:nvPr/>
        </p:nvCxnSpPr>
        <p:spPr bwMode="auto">
          <a:xfrm flipH="1" flipV="1">
            <a:off x="2680075" y="3591392"/>
            <a:ext cx="63363" cy="495134"/>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sp>
        <p:nvSpPr>
          <p:cNvPr id="28" name="TextBox 27">
            <a:extLst>
              <a:ext uri="{FF2B5EF4-FFF2-40B4-BE49-F238E27FC236}">
                <a16:creationId xmlns:a16="http://schemas.microsoft.com/office/drawing/2014/main" id="{D6BF4C1D-1E71-470B-8F88-5EC61BDF10E4}"/>
              </a:ext>
            </a:extLst>
          </p:cNvPr>
          <p:cNvSpPr txBox="1"/>
          <p:nvPr/>
        </p:nvSpPr>
        <p:spPr>
          <a:xfrm>
            <a:off x="2899848" y="2014599"/>
            <a:ext cx="532197" cy="323165"/>
          </a:xfrm>
          <a:prstGeom prst="rect">
            <a:avLst/>
          </a:prstGeom>
          <a:noFill/>
        </p:spPr>
        <p:txBody>
          <a:bodyPr wrap="none" lIns="0" tIns="0" rIns="0" bIns="0" rtlCol="0">
            <a:spAutoFit/>
          </a:bodyPr>
          <a:lstStyle/>
          <a:p>
            <a:pPr algn="l"/>
            <a:r>
              <a:rPr lang="en-US" sz="1050" i="1" dirty="0">
                <a:solidFill>
                  <a:schemeClr val="accent2"/>
                </a:solidFill>
              </a:rPr>
              <a:t>Epics &amp; </a:t>
            </a:r>
            <a:br>
              <a:rPr lang="en-US" sz="1050" i="1" dirty="0">
                <a:solidFill>
                  <a:schemeClr val="accent2"/>
                </a:solidFill>
              </a:rPr>
            </a:br>
            <a:r>
              <a:rPr lang="en-US" sz="1050" i="1" dirty="0">
                <a:solidFill>
                  <a:schemeClr val="accent2"/>
                </a:solidFill>
              </a:rPr>
              <a:t>Features</a:t>
            </a:r>
            <a:endParaRPr lang="de-DE" sz="1050" i="1" dirty="0">
              <a:solidFill>
                <a:schemeClr val="accent2"/>
              </a:solidFill>
            </a:endParaRPr>
          </a:p>
        </p:txBody>
      </p:sp>
      <p:sp>
        <p:nvSpPr>
          <p:cNvPr id="29" name="Rectangle 28">
            <a:extLst>
              <a:ext uri="{FF2B5EF4-FFF2-40B4-BE49-F238E27FC236}">
                <a16:creationId xmlns:a16="http://schemas.microsoft.com/office/drawing/2014/main" id="{932F6D6A-AB4D-4E22-998B-5F352AC4F166}"/>
              </a:ext>
            </a:extLst>
          </p:cNvPr>
          <p:cNvSpPr/>
          <p:nvPr/>
        </p:nvSpPr>
        <p:spPr>
          <a:xfrm>
            <a:off x="1251422" y="4480279"/>
            <a:ext cx="5919093" cy="246221"/>
          </a:xfrm>
          <a:prstGeom prst="rect">
            <a:avLst/>
          </a:prstGeom>
        </p:spPr>
        <p:txBody>
          <a:bodyPr wrap="square" lIns="0" tIns="0" rIns="0" bIns="0">
            <a:spAutoFit/>
          </a:bodyPr>
          <a:lstStyle/>
          <a:p>
            <a:r>
              <a:rPr lang="en-US" sz="1600" i="1" dirty="0">
                <a:solidFill>
                  <a:schemeClr val="accent1"/>
                </a:solidFill>
                <a:latin typeface="Arial" panose="020B0604020202020204" pitchFamily="34" charset="0"/>
                <a:cs typeface="Arial" panose="020B0604020202020204" pitchFamily="34" charset="0"/>
              </a:rPr>
              <a:t>Clear understanding of target market and problems it’s facing.</a:t>
            </a:r>
            <a:endParaRPr lang="de-DE" sz="1600" i="1" dirty="0">
              <a:solidFill>
                <a:schemeClr val="accent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AA53CDCD-D5A1-469B-BCBA-91C827B68FF9}"/>
              </a:ext>
            </a:extLst>
          </p:cNvPr>
          <p:cNvSpPr/>
          <p:nvPr/>
        </p:nvSpPr>
        <p:spPr bwMode="auto">
          <a:xfrm>
            <a:off x="3253317" y="2724578"/>
            <a:ext cx="171814" cy="164321"/>
          </a:xfrm>
          <a:prstGeom prst="ellipse">
            <a:avLst/>
          </a:prstGeom>
          <a:solidFill>
            <a:schemeClr val="accent1">
              <a:alpha val="65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endParaRPr lang="de-DE" sz="900" i="1">
              <a:solidFill>
                <a:schemeClr val="bg1"/>
              </a:solidFill>
            </a:endParaRPr>
          </a:p>
        </p:txBody>
      </p:sp>
      <p:cxnSp>
        <p:nvCxnSpPr>
          <p:cNvPr id="31" name="Straight Connector 30">
            <a:extLst>
              <a:ext uri="{FF2B5EF4-FFF2-40B4-BE49-F238E27FC236}">
                <a16:creationId xmlns:a16="http://schemas.microsoft.com/office/drawing/2014/main" id="{B0170313-2737-46F6-ADA1-3B609E800296}"/>
              </a:ext>
            </a:extLst>
          </p:cNvPr>
          <p:cNvCxnSpPr>
            <a:cxnSpLocks/>
            <a:stCxn id="46" idx="2"/>
            <a:endCxn id="30" idx="0"/>
          </p:cNvCxnSpPr>
          <p:nvPr/>
        </p:nvCxnSpPr>
        <p:spPr bwMode="auto">
          <a:xfrm flipH="1" flipV="1">
            <a:off x="3339224" y="2724578"/>
            <a:ext cx="461563" cy="1592284"/>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sp>
        <p:nvSpPr>
          <p:cNvPr id="36" name="Oval 35">
            <a:extLst>
              <a:ext uri="{FF2B5EF4-FFF2-40B4-BE49-F238E27FC236}">
                <a16:creationId xmlns:a16="http://schemas.microsoft.com/office/drawing/2014/main" id="{45770C03-689B-4B4F-BDE1-8C9C97EA4494}"/>
              </a:ext>
            </a:extLst>
          </p:cNvPr>
          <p:cNvSpPr>
            <a:spLocks noChangeAspect="1"/>
          </p:cNvSpPr>
          <p:nvPr/>
        </p:nvSpPr>
        <p:spPr bwMode="auto">
          <a:xfrm>
            <a:off x="1788269" y="3403603"/>
            <a:ext cx="48643" cy="46522"/>
          </a:xfrm>
          <a:prstGeom prst="ellipse">
            <a:avLst/>
          </a:prstGeom>
          <a:noFill/>
          <a:ln w="63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endParaRPr lang="de-DE" sz="900" i="1">
              <a:solidFill>
                <a:schemeClr val="bg1"/>
              </a:solidFill>
            </a:endParaRPr>
          </a:p>
        </p:txBody>
      </p:sp>
      <p:cxnSp>
        <p:nvCxnSpPr>
          <p:cNvPr id="39" name="Straight Connector 38">
            <a:extLst>
              <a:ext uri="{FF2B5EF4-FFF2-40B4-BE49-F238E27FC236}">
                <a16:creationId xmlns:a16="http://schemas.microsoft.com/office/drawing/2014/main" id="{EF22B7A4-D22E-4ACE-8528-136FA14D753F}"/>
              </a:ext>
            </a:extLst>
          </p:cNvPr>
          <p:cNvCxnSpPr>
            <a:cxnSpLocks/>
            <a:stCxn id="30" idx="0"/>
            <a:endCxn id="28" idx="2"/>
          </p:cNvCxnSpPr>
          <p:nvPr/>
        </p:nvCxnSpPr>
        <p:spPr bwMode="auto">
          <a:xfrm flipH="1" flipV="1">
            <a:off x="3165947" y="2337764"/>
            <a:ext cx="173277" cy="386814"/>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sp>
        <p:nvSpPr>
          <p:cNvPr id="42" name="Oval 41">
            <a:extLst>
              <a:ext uri="{FF2B5EF4-FFF2-40B4-BE49-F238E27FC236}">
                <a16:creationId xmlns:a16="http://schemas.microsoft.com/office/drawing/2014/main" id="{62E5B26B-AB9A-473A-BA2E-D50221A85D84}"/>
              </a:ext>
            </a:extLst>
          </p:cNvPr>
          <p:cNvSpPr>
            <a:spLocks noChangeAspect="1"/>
          </p:cNvSpPr>
          <p:nvPr/>
        </p:nvSpPr>
        <p:spPr bwMode="auto">
          <a:xfrm>
            <a:off x="3747880" y="3431236"/>
            <a:ext cx="48643" cy="46522"/>
          </a:xfrm>
          <a:prstGeom prst="ellipse">
            <a:avLst/>
          </a:prstGeom>
          <a:noFill/>
          <a:ln w="63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endParaRPr lang="de-DE" sz="900" i="1">
              <a:solidFill>
                <a:schemeClr val="bg1"/>
              </a:solidFill>
            </a:endParaRPr>
          </a:p>
        </p:txBody>
      </p:sp>
      <p:sp>
        <p:nvSpPr>
          <p:cNvPr id="43" name="Oval 42">
            <a:extLst>
              <a:ext uri="{FF2B5EF4-FFF2-40B4-BE49-F238E27FC236}">
                <a16:creationId xmlns:a16="http://schemas.microsoft.com/office/drawing/2014/main" id="{8B19B7AE-96B6-44E9-9FB2-74DE413CD59B}"/>
              </a:ext>
            </a:extLst>
          </p:cNvPr>
          <p:cNvSpPr>
            <a:spLocks noChangeAspect="1"/>
          </p:cNvSpPr>
          <p:nvPr/>
        </p:nvSpPr>
        <p:spPr bwMode="auto">
          <a:xfrm>
            <a:off x="4576603" y="3537761"/>
            <a:ext cx="48643" cy="46522"/>
          </a:xfrm>
          <a:prstGeom prst="ellipse">
            <a:avLst/>
          </a:prstGeom>
          <a:noFill/>
          <a:ln w="63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endParaRPr lang="de-DE" sz="900" i="1">
              <a:solidFill>
                <a:schemeClr val="bg1"/>
              </a:solidFill>
            </a:endParaRPr>
          </a:p>
        </p:txBody>
      </p:sp>
      <p:sp>
        <p:nvSpPr>
          <p:cNvPr id="45" name="TextBox 44">
            <a:extLst>
              <a:ext uri="{FF2B5EF4-FFF2-40B4-BE49-F238E27FC236}">
                <a16:creationId xmlns:a16="http://schemas.microsoft.com/office/drawing/2014/main" id="{F0C02627-38F6-4664-AA0F-1771FB9C3D6E}"/>
              </a:ext>
            </a:extLst>
          </p:cNvPr>
          <p:cNvSpPr txBox="1"/>
          <p:nvPr/>
        </p:nvSpPr>
        <p:spPr>
          <a:xfrm>
            <a:off x="3183986" y="3662526"/>
            <a:ext cx="480901" cy="323165"/>
          </a:xfrm>
          <a:prstGeom prst="rect">
            <a:avLst/>
          </a:prstGeom>
          <a:noFill/>
        </p:spPr>
        <p:txBody>
          <a:bodyPr wrap="none" lIns="0" tIns="0" rIns="0" bIns="0" rtlCol="0">
            <a:spAutoFit/>
          </a:bodyPr>
          <a:lstStyle/>
          <a:p>
            <a:pPr algn="l"/>
            <a:r>
              <a:rPr lang="en-US" sz="1050" i="1">
                <a:solidFill>
                  <a:schemeClr val="accent2"/>
                </a:solidFill>
              </a:rPr>
              <a:t>Journey</a:t>
            </a:r>
            <a:br>
              <a:rPr lang="en-US" sz="1050" i="1">
                <a:solidFill>
                  <a:schemeClr val="accent2"/>
                </a:solidFill>
              </a:rPr>
            </a:br>
            <a:r>
              <a:rPr lang="en-US" sz="1050" i="1">
                <a:solidFill>
                  <a:schemeClr val="accent2"/>
                </a:solidFill>
              </a:rPr>
              <a:t>Maps</a:t>
            </a:r>
            <a:endParaRPr lang="de-DE" sz="1050" i="1">
              <a:solidFill>
                <a:schemeClr val="accent2"/>
              </a:solidFill>
            </a:endParaRPr>
          </a:p>
        </p:txBody>
      </p:sp>
      <p:sp>
        <p:nvSpPr>
          <p:cNvPr id="46" name="TextBox 45">
            <a:extLst>
              <a:ext uri="{FF2B5EF4-FFF2-40B4-BE49-F238E27FC236}">
                <a16:creationId xmlns:a16="http://schemas.microsoft.com/office/drawing/2014/main" id="{7DA12040-0552-4E3F-A33E-40F67D163446}"/>
              </a:ext>
            </a:extLst>
          </p:cNvPr>
          <p:cNvSpPr txBox="1"/>
          <p:nvPr/>
        </p:nvSpPr>
        <p:spPr>
          <a:xfrm>
            <a:off x="3541100" y="3993697"/>
            <a:ext cx="519373" cy="323165"/>
          </a:xfrm>
          <a:prstGeom prst="rect">
            <a:avLst/>
          </a:prstGeom>
          <a:noFill/>
        </p:spPr>
        <p:txBody>
          <a:bodyPr wrap="none" lIns="0" tIns="0" rIns="0" bIns="0" rtlCol="0">
            <a:spAutoFit/>
          </a:bodyPr>
          <a:lstStyle/>
          <a:p>
            <a:pPr algn="l"/>
            <a:r>
              <a:rPr lang="en-US" sz="1050" i="1">
                <a:solidFill>
                  <a:schemeClr val="accent2"/>
                </a:solidFill>
              </a:rPr>
              <a:t>Story</a:t>
            </a:r>
            <a:br>
              <a:rPr lang="en-US" sz="1050" i="1">
                <a:solidFill>
                  <a:schemeClr val="accent2"/>
                </a:solidFill>
              </a:rPr>
            </a:br>
            <a:r>
              <a:rPr lang="en-US" sz="1050" i="1">
                <a:solidFill>
                  <a:schemeClr val="accent2"/>
                </a:solidFill>
              </a:rPr>
              <a:t>Mapping</a:t>
            </a:r>
            <a:endParaRPr lang="de-DE" sz="1050" i="1">
              <a:solidFill>
                <a:schemeClr val="accent2"/>
              </a:solidFill>
            </a:endParaRPr>
          </a:p>
        </p:txBody>
      </p:sp>
      <p:sp>
        <p:nvSpPr>
          <p:cNvPr id="47" name="TextBox 46">
            <a:extLst>
              <a:ext uri="{FF2B5EF4-FFF2-40B4-BE49-F238E27FC236}">
                <a16:creationId xmlns:a16="http://schemas.microsoft.com/office/drawing/2014/main" id="{6B73B8B7-FEDE-46E2-8DBC-E8704E701558}"/>
              </a:ext>
            </a:extLst>
          </p:cNvPr>
          <p:cNvSpPr txBox="1"/>
          <p:nvPr/>
        </p:nvSpPr>
        <p:spPr>
          <a:xfrm>
            <a:off x="3979382" y="3849115"/>
            <a:ext cx="682879" cy="161583"/>
          </a:xfrm>
          <a:prstGeom prst="rect">
            <a:avLst/>
          </a:prstGeom>
          <a:noFill/>
        </p:spPr>
        <p:txBody>
          <a:bodyPr wrap="none" lIns="0" tIns="0" rIns="0" bIns="0" rtlCol="0">
            <a:spAutoFit/>
          </a:bodyPr>
          <a:lstStyle/>
          <a:p>
            <a:pPr algn="l"/>
            <a:r>
              <a:rPr lang="en-US" sz="1050" i="1">
                <a:solidFill>
                  <a:schemeClr val="accent2"/>
                </a:solidFill>
              </a:rPr>
              <a:t>Prototyping</a:t>
            </a:r>
            <a:endParaRPr lang="de-DE" sz="1050" i="1">
              <a:solidFill>
                <a:schemeClr val="accent2"/>
              </a:solidFill>
            </a:endParaRPr>
          </a:p>
        </p:txBody>
      </p:sp>
      <p:cxnSp>
        <p:nvCxnSpPr>
          <p:cNvPr id="48" name="Straight Connector 47">
            <a:extLst>
              <a:ext uri="{FF2B5EF4-FFF2-40B4-BE49-F238E27FC236}">
                <a16:creationId xmlns:a16="http://schemas.microsoft.com/office/drawing/2014/main" id="{474ABF58-9F19-48ED-BDC8-63BEA022924E}"/>
              </a:ext>
            </a:extLst>
          </p:cNvPr>
          <p:cNvCxnSpPr>
            <a:cxnSpLocks/>
            <a:stCxn id="42" idx="2"/>
            <a:endCxn id="45" idx="0"/>
          </p:cNvCxnSpPr>
          <p:nvPr/>
        </p:nvCxnSpPr>
        <p:spPr bwMode="auto">
          <a:xfrm flipH="1">
            <a:off x="3424437" y="3454497"/>
            <a:ext cx="323443" cy="208029"/>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cxnSp>
        <p:nvCxnSpPr>
          <p:cNvPr id="51" name="Straight Connector 50">
            <a:extLst>
              <a:ext uri="{FF2B5EF4-FFF2-40B4-BE49-F238E27FC236}">
                <a16:creationId xmlns:a16="http://schemas.microsoft.com/office/drawing/2014/main" id="{C7B6CECC-8892-4298-91BD-2A86CED911A0}"/>
              </a:ext>
            </a:extLst>
          </p:cNvPr>
          <p:cNvCxnSpPr>
            <a:cxnSpLocks/>
            <a:stCxn id="42" idx="4"/>
            <a:endCxn id="46" idx="0"/>
          </p:cNvCxnSpPr>
          <p:nvPr/>
        </p:nvCxnSpPr>
        <p:spPr bwMode="auto">
          <a:xfrm>
            <a:off x="3772202" y="3477758"/>
            <a:ext cx="28585" cy="515939"/>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cxnSp>
        <p:nvCxnSpPr>
          <p:cNvPr id="57" name="Straight Connector 56">
            <a:extLst>
              <a:ext uri="{FF2B5EF4-FFF2-40B4-BE49-F238E27FC236}">
                <a16:creationId xmlns:a16="http://schemas.microsoft.com/office/drawing/2014/main" id="{6B23BC40-7C5A-4666-8D47-FE87AC25A043}"/>
              </a:ext>
            </a:extLst>
          </p:cNvPr>
          <p:cNvCxnSpPr>
            <a:cxnSpLocks/>
            <a:stCxn id="42" idx="6"/>
            <a:endCxn id="47" idx="0"/>
          </p:cNvCxnSpPr>
          <p:nvPr/>
        </p:nvCxnSpPr>
        <p:spPr bwMode="auto">
          <a:xfrm>
            <a:off x="3796523" y="3454497"/>
            <a:ext cx="524299" cy="394618"/>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cxnSp>
        <p:nvCxnSpPr>
          <p:cNvPr id="72" name="Straight Connector 71">
            <a:extLst>
              <a:ext uri="{FF2B5EF4-FFF2-40B4-BE49-F238E27FC236}">
                <a16:creationId xmlns:a16="http://schemas.microsoft.com/office/drawing/2014/main" id="{2183EA90-3877-4F4C-8036-9961CFB748CB}"/>
              </a:ext>
            </a:extLst>
          </p:cNvPr>
          <p:cNvCxnSpPr>
            <a:cxnSpLocks/>
            <a:stCxn id="43" idx="3"/>
            <a:endCxn id="47" idx="0"/>
          </p:cNvCxnSpPr>
          <p:nvPr/>
        </p:nvCxnSpPr>
        <p:spPr bwMode="auto">
          <a:xfrm flipH="1">
            <a:off x="4320822" y="3577470"/>
            <a:ext cx="262905" cy="271645"/>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sp>
        <p:nvSpPr>
          <p:cNvPr id="91" name="Oval 90">
            <a:extLst>
              <a:ext uri="{FF2B5EF4-FFF2-40B4-BE49-F238E27FC236}">
                <a16:creationId xmlns:a16="http://schemas.microsoft.com/office/drawing/2014/main" id="{255CB17D-C486-4B1F-A423-C30F9FD42687}"/>
              </a:ext>
            </a:extLst>
          </p:cNvPr>
          <p:cNvSpPr>
            <a:spLocks noChangeAspect="1"/>
          </p:cNvSpPr>
          <p:nvPr/>
        </p:nvSpPr>
        <p:spPr bwMode="auto">
          <a:xfrm>
            <a:off x="2902289" y="3431236"/>
            <a:ext cx="48643" cy="46522"/>
          </a:xfrm>
          <a:prstGeom prst="ellipse">
            <a:avLst/>
          </a:prstGeom>
          <a:noFill/>
          <a:ln w="63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endParaRPr lang="de-DE" sz="900" i="1">
              <a:solidFill>
                <a:schemeClr val="bg1"/>
              </a:solidFill>
            </a:endParaRPr>
          </a:p>
        </p:txBody>
      </p:sp>
      <p:sp>
        <p:nvSpPr>
          <p:cNvPr id="23" name="Rectangle 22">
            <a:extLst>
              <a:ext uri="{FF2B5EF4-FFF2-40B4-BE49-F238E27FC236}">
                <a16:creationId xmlns:a16="http://schemas.microsoft.com/office/drawing/2014/main" id="{E16C6359-541E-42B5-B335-4B55103FA226}"/>
              </a:ext>
            </a:extLst>
          </p:cNvPr>
          <p:cNvSpPr/>
          <p:nvPr/>
        </p:nvSpPr>
        <p:spPr>
          <a:xfrm>
            <a:off x="1510290" y="1625055"/>
            <a:ext cx="3828291" cy="338554"/>
          </a:xfrm>
          <a:prstGeom prst="rect">
            <a:avLst/>
          </a:prstGeom>
        </p:spPr>
        <p:txBody>
          <a:bodyPr wrap="none">
            <a:spAutoFit/>
          </a:bodyPr>
          <a:lstStyle/>
          <a:p>
            <a:pPr algn="ctr" eaLnBrk="0" hangingPunct="0">
              <a:spcBef>
                <a:spcPct val="20000"/>
              </a:spcBef>
            </a:pPr>
            <a:r>
              <a:rPr lang="en-US" sz="1600" dirty="0"/>
              <a:t>Problem Space               Solution Space</a:t>
            </a:r>
          </a:p>
        </p:txBody>
      </p:sp>
      <p:sp>
        <p:nvSpPr>
          <p:cNvPr id="37" name="TextBox 36">
            <a:extLst>
              <a:ext uri="{FF2B5EF4-FFF2-40B4-BE49-F238E27FC236}">
                <a16:creationId xmlns:a16="http://schemas.microsoft.com/office/drawing/2014/main" id="{180CD2DA-92D9-C546-8ECF-7985FEF6BF75}"/>
              </a:ext>
            </a:extLst>
          </p:cNvPr>
          <p:cNvSpPr txBox="1"/>
          <p:nvPr/>
        </p:nvSpPr>
        <p:spPr>
          <a:xfrm>
            <a:off x="1297977" y="4032792"/>
            <a:ext cx="570669" cy="161583"/>
          </a:xfrm>
          <a:prstGeom prst="rect">
            <a:avLst/>
          </a:prstGeom>
          <a:noFill/>
        </p:spPr>
        <p:txBody>
          <a:bodyPr wrap="none" lIns="0" tIns="0" rIns="0" bIns="0" rtlCol="0">
            <a:spAutoFit/>
          </a:bodyPr>
          <a:lstStyle/>
          <a:p>
            <a:pPr algn="l"/>
            <a:r>
              <a:rPr lang="en-US" sz="1050" i="1" dirty="0">
                <a:solidFill>
                  <a:schemeClr val="accent2"/>
                </a:solidFill>
              </a:rPr>
              <a:t>Personas</a:t>
            </a:r>
            <a:endParaRPr lang="de-DE" sz="1050" i="1" dirty="0">
              <a:solidFill>
                <a:schemeClr val="accent2"/>
              </a:solidFill>
            </a:endParaRPr>
          </a:p>
        </p:txBody>
      </p:sp>
      <p:cxnSp>
        <p:nvCxnSpPr>
          <p:cNvPr id="40" name="Straight Connector 39">
            <a:extLst>
              <a:ext uri="{FF2B5EF4-FFF2-40B4-BE49-F238E27FC236}">
                <a16:creationId xmlns:a16="http://schemas.microsoft.com/office/drawing/2014/main" id="{B524AD0A-D0E5-124C-B3C9-EBE7FB51AAE1}"/>
              </a:ext>
            </a:extLst>
          </p:cNvPr>
          <p:cNvCxnSpPr>
            <a:cxnSpLocks/>
          </p:cNvCxnSpPr>
          <p:nvPr/>
        </p:nvCxnSpPr>
        <p:spPr bwMode="auto">
          <a:xfrm flipV="1">
            <a:off x="1890515" y="3713800"/>
            <a:ext cx="846386" cy="323165"/>
          </a:xfrm>
          <a:prstGeom prst="line">
            <a:avLst/>
          </a:prstGeom>
          <a:solidFill>
            <a:schemeClr val="accent1"/>
          </a:solidFill>
          <a:ln w="9525" cap="flat" cmpd="sng" algn="ctr">
            <a:solidFill>
              <a:schemeClr val="tx1">
                <a:alpha val="28000"/>
              </a:schemeClr>
            </a:solidFill>
            <a:prstDash val="sysDash"/>
            <a:round/>
            <a:headEnd type="none" w="med" len="med"/>
            <a:tailEnd type="none" w="med" len="med"/>
          </a:ln>
          <a:effectLst/>
        </p:spPr>
      </p:cxnSp>
    </p:spTree>
    <p:extLst>
      <p:ext uri="{BB962C8B-B14F-4D97-AF65-F5344CB8AC3E}">
        <p14:creationId xmlns:p14="http://schemas.microsoft.com/office/powerpoint/2010/main" val="81345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F3ED-D57E-4E53-B107-774F5377C5D5}"/>
              </a:ext>
            </a:extLst>
          </p:cNvPr>
          <p:cNvSpPr>
            <a:spLocks noGrp="1"/>
          </p:cNvSpPr>
          <p:nvPr>
            <p:ph type="title"/>
          </p:nvPr>
        </p:nvSpPr>
        <p:spPr/>
        <p:txBody>
          <a:bodyPr/>
          <a:lstStyle/>
          <a:p>
            <a:r>
              <a:rPr lang="en-US" dirty="0"/>
              <a:t>Personas and empathy maps</a:t>
            </a:r>
            <a:endParaRPr lang="de-DE" dirty="0"/>
          </a:p>
        </p:txBody>
      </p:sp>
      <p:pic>
        <p:nvPicPr>
          <p:cNvPr id="3" name="Picture 2">
            <a:extLst>
              <a:ext uri="{FF2B5EF4-FFF2-40B4-BE49-F238E27FC236}">
                <a16:creationId xmlns:a16="http://schemas.microsoft.com/office/drawing/2014/main" id="{C031B02A-BD81-4187-82F3-FE7415459425}"/>
              </a:ext>
            </a:extLst>
          </p:cNvPr>
          <p:cNvPicPr>
            <a:picLocks noChangeAspect="1"/>
          </p:cNvPicPr>
          <p:nvPr/>
        </p:nvPicPr>
        <p:blipFill rotWithShape="1">
          <a:blip r:embed="rId3"/>
          <a:srcRect b="4107"/>
          <a:stretch/>
        </p:blipFill>
        <p:spPr>
          <a:xfrm>
            <a:off x="245385" y="793268"/>
            <a:ext cx="3607905" cy="2056348"/>
          </a:xfrm>
          <a:prstGeom prst="rect">
            <a:avLst/>
          </a:prstGeom>
        </p:spPr>
      </p:pic>
      <p:pic>
        <p:nvPicPr>
          <p:cNvPr id="4" name="Picture 3">
            <a:extLst>
              <a:ext uri="{FF2B5EF4-FFF2-40B4-BE49-F238E27FC236}">
                <a16:creationId xmlns:a16="http://schemas.microsoft.com/office/drawing/2014/main" id="{DF136D10-C72E-40D8-A896-07E8CEE9026A}"/>
              </a:ext>
            </a:extLst>
          </p:cNvPr>
          <p:cNvPicPr>
            <a:picLocks noChangeAspect="1"/>
          </p:cNvPicPr>
          <p:nvPr/>
        </p:nvPicPr>
        <p:blipFill>
          <a:blip r:embed="rId4"/>
          <a:srcRect/>
          <a:stretch/>
        </p:blipFill>
        <p:spPr>
          <a:xfrm>
            <a:off x="5477935" y="863641"/>
            <a:ext cx="3098458" cy="2003669"/>
          </a:xfrm>
          <a:prstGeom prst="rect">
            <a:avLst/>
          </a:prstGeom>
        </p:spPr>
      </p:pic>
      <p:pic>
        <p:nvPicPr>
          <p:cNvPr id="7" name="Picture 6">
            <a:extLst>
              <a:ext uri="{FF2B5EF4-FFF2-40B4-BE49-F238E27FC236}">
                <a16:creationId xmlns:a16="http://schemas.microsoft.com/office/drawing/2014/main" id="{653C5D1C-8ACE-4A92-9145-708B7A6D0D2D}"/>
              </a:ext>
            </a:extLst>
          </p:cNvPr>
          <p:cNvPicPr>
            <a:picLocks noChangeAspect="1"/>
          </p:cNvPicPr>
          <p:nvPr/>
        </p:nvPicPr>
        <p:blipFill rotWithShape="1">
          <a:blip r:embed="rId5"/>
          <a:srcRect b="8237"/>
          <a:stretch/>
        </p:blipFill>
        <p:spPr>
          <a:xfrm>
            <a:off x="2212597" y="3057604"/>
            <a:ext cx="4716266" cy="1706458"/>
          </a:xfrm>
          <a:prstGeom prst="rect">
            <a:avLst/>
          </a:prstGeom>
        </p:spPr>
      </p:pic>
      <p:sp>
        <p:nvSpPr>
          <p:cNvPr id="8" name="Rectangle 7">
            <a:extLst>
              <a:ext uri="{FF2B5EF4-FFF2-40B4-BE49-F238E27FC236}">
                <a16:creationId xmlns:a16="http://schemas.microsoft.com/office/drawing/2014/main" id="{894660BE-544B-4099-8D69-983E96E12338}"/>
              </a:ext>
            </a:extLst>
          </p:cNvPr>
          <p:cNvSpPr/>
          <p:nvPr/>
        </p:nvSpPr>
        <p:spPr>
          <a:xfrm>
            <a:off x="6671052" y="2405767"/>
            <a:ext cx="2063668" cy="577081"/>
          </a:xfrm>
          <a:prstGeom prst="rect">
            <a:avLst/>
          </a:prstGeom>
          <a:solidFill>
            <a:schemeClr val="accent2"/>
          </a:solidFill>
        </p:spPr>
        <p:txBody>
          <a:bodyPr wrap="square">
            <a:spAutoFit/>
          </a:bodyPr>
          <a:lstStyle/>
          <a:p>
            <a:r>
              <a:rPr lang="en-US" sz="1050" b="1" dirty="0">
                <a:solidFill>
                  <a:schemeClr val="bg1"/>
                </a:solidFill>
                <a:latin typeface="Arial" panose="020B0604020202020204" pitchFamily="34" charset="0"/>
                <a:cs typeface="Arial" panose="020B0604020202020204" pitchFamily="34" charset="0"/>
              </a:rPr>
              <a:t>Empathy Maps: </a:t>
            </a:r>
            <a:r>
              <a:rPr lang="en-US" sz="1050" dirty="0">
                <a:solidFill>
                  <a:schemeClr val="bg1"/>
                </a:solidFill>
                <a:latin typeface="Arial" panose="020B0604020202020204" pitchFamily="34" charset="0"/>
                <a:cs typeface="Arial" panose="020B0604020202020204" pitchFamily="34" charset="0"/>
              </a:rPr>
              <a:t>use the customer’s perspective to inform solution development</a:t>
            </a:r>
            <a:endParaRPr lang="de-DE" sz="105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E4122CD-9145-4582-BE70-86F06D6306CC}"/>
              </a:ext>
            </a:extLst>
          </p:cNvPr>
          <p:cNvSpPr/>
          <p:nvPr/>
        </p:nvSpPr>
        <p:spPr>
          <a:xfrm>
            <a:off x="3536876" y="4391426"/>
            <a:ext cx="2204357" cy="415498"/>
          </a:xfrm>
          <a:prstGeom prst="rect">
            <a:avLst/>
          </a:prstGeom>
          <a:solidFill>
            <a:schemeClr val="accent2"/>
          </a:solidFill>
        </p:spPr>
        <p:txBody>
          <a:bodyPr wrap="square">
            <a:spAutoFit/>
          </a:bodyPr>
          <a:lstStyle/>
          <a:p>
            <a:r>
              <a:rPr lang="en-US" sz="1050" b="1" dirty="0">
                <a:solidFill>
                  <a:schemeClr val="bg1"/>
                </a:solidFill>
                <a:latin typeface="Arial" panose="020B0604020202020204" pitchFamily="34" charset="0"/>
                <a:cs typeface="Arial" panose="020B0604020202020204" pitchFamily="34" charset="0"/>
              </a:rPr>
              <a:t>Feature-Benefits Matrix: </a:t>
            </a:r>
            <a:r>
              <a:rPr lang="en-US" sz="1050" dirty="0">
                <a:solidFill>
                  <a:schemeClr val="bg1"/>
                </a:solidFill>
                <a:latin typeface="Arial" panose="020B0604020202020204" pitchFamily="34" charset="0"/>
                <a:cs typeface="Arial" panose="020B0604020202020204" pitchFamily="34" charset="0"/>
              </a:rPr>
              <a:t>flipped to Benefits-Feature Matrix</a:t>
            </a:r>
            <a:endParaRPr lang="de-DE" sz="105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21F734D-9201-4D67-91D2-368A1DF94B09}"/>
              </a:ext>
            </a:extLst>
          </p:cNvPr>
          <p:cNvSpPr/>
          <p:nvPr/>
        </p:nvSpPr>
        <p:spPr>
          <a:xfrm>
            <a:off x="1484784" y="980614"/>
            <a:ext cx="2472000" cy="415498"/>
          </a:xfrm>
          <a:prstGeom prst="rect">
            <a:avLst/>
          </a:prstGeom>
          <a:solidFill>
            <a:schemeClr val="accent2"/>
          </a:solidFill>
        </p:spPr>
        <p:txBody>
          <a:bodyPr wrap="square">
            <a:spAutoFit/>
          </a:bodyPr>
          <a:lstStyle/>
          <a:p>
            <a:r>
              <a:rPr lang="en-US" sz="1050" b="1" dirty="0">
                <a:solidFill>
                  <a:schemeClr val="bg1"/>
                </a:solidFill>
                <a:latin typeface="Arial" panose="020B0604020202020204" pitchFamily="34" charset="0"/>
                <a:cs typeface="Arial" panose="020B0604020202020204" pitchFamily="34" charset="0"/>
              </a:rPr>
              <a:t>Personas: </a:t>
            </a:r>
            <a:r>
              <a:rPr lang="en-US" sz="1050" dirty="0">
                <a:solidFill>
                  <a:schemeClr val="bg1"/>
                </a:solidFill>
                <a:latin typeface="Arial" panose="020B0604020202020204" pitchFamily="34" charset="0"/>
                <a:cs typeface="Arial" panose="020B0604020202020204" pitchFamily="34" charset="0"/>
              </a:rPr>
              <a:t>reinforce that products and solutions are created for people</a:t>
            </a:r>
            <a:endParaRPr lang="de-DE"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76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ECDB-6BD4-440A-9430-0ECABCB74CB4}"/>
              </a:ext>
            </a:extLst>
          </p:cNvPr>
          <p:cNvSpPr>
            <a:spLocks noGrp="1"/>
          </p:cNvSpPr>
          <p:nvPr>
            <p:ph type="title"/>
          </p:nvPr>
        </p:nvSpPr>
        <p:spPr/>
        <p:txBody>
          <a:bodyPr/>
          <a:lstStyle/>
          <a:p>
            <a:r>
              <a:rPr lang="en-US" dirty="0"/>
              <a:t>Customer journey maps, story maps, and prototyping</a:t>
            </a:r>
            <a:endParaRPr lang="de-DE" dirty="0"/>
          </a:p>
        </p:txBody>
      </p:sp>
      <p:pic>
        <p:nvPicPr>
          <p:cNvPr id="4" name="Picture 3">
            <a:extLst>
              <a:ext uri="{FF2B5EF4-FFF2-40B4-BE49-F238E27FC236}">
                <a16:creationId xmlns:a16="http://schemas.microsoft.com/office/drawing/2014/main" id="{53A50168-A925-4612-99C1-4535AE47701B}"/>
              </a:ext>
            </a:extLst>
          </p:cNvPr>
          <p:cNvPicPr>
            <a:picLocks noChangeAspect="1"/>
          </p:cNvPicPr>
          <p:nvPr/>
        </p:nvPicPr>
        <p:blipFill>
          <a:blip r:embed="rId3"/>
          <a:srcRect/>
          <a:stretch/>
        </p:blipFill>
        <p:spPr>
          <a:xfrm>
            <a:off x="1153473" y="2958657"/>
            <a:ext cx="3604363" cy="1749317"/>
          </a:xfrm>
          <a:prstGeom prst="rect">
            <a:avLst/>
          </a:prstGeom>
        </p:spPr>
      </p:pic>
      <p:pic>
        <p:nvPicPr>
          <p:cNvPr id="5" name="Picture 4">
            <a:extLst>
              <a:ext uri="{FF2B5EF4-FFF2-40B4-BE49-F238E27FC236}">
                <a16:creationId xmlns:a16="http://schemas.microsoft.com/office/drawing/2014/main" id="{91DB2684-8274-4A1F-A30F-D4472914A2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6614" y="1045058"/>
            <a:ext cx="3004265" cy="2121495"/>
          </a:xfrm>
          <a:prstGeom prst="rect">
            <a:avLst/>
          </a:prstGeom>
        </p:spPr>
      </p:pic>
      <p:sp>
        <p:nvSpPr>
          <p:cNvPr id="7" name="Rectangle 6">
            <a:extLst>
              <a:ext uri="{FF2B5EF4-FFF2-40B4-BE49-F238E27FC236}">
                <a16:creationId xmlns:a16="http://schemas.microsoft.com/office/drawing/2014/main" id="{17D03C84-1188-42D7-94F5-F06C3AC682AD}"/>
              </a:ext>
            </a:extLst>
          </p:cNvPr>
          <p:cNvSpPr/>
          <p:nvPr/>
        </p:nvSpPr>
        <p:spPr>
          <a:xfrm>
            <a:off x="3737548" y="4524760"/>
            <a:ext cx="1666363" cy="415498"/>
          </a:xfrm>
          <a:prstGeom prst="rect">
            <a:avLst/>
          </a:prstGeom>
          <a:solidFill>
            <a:schemeClr val="accent2"/>
          </a:solidFill>
        </p:spPr>
        <p:txBody>
          <a:bodyPr wrap="square">
            <a:spAutoFit/>
          </a:bodyPr>
          <a:lstStyle/>
          <a:p>
            <a:r>
              <a:rPr lang="en-US" sz="1050" b="1" dirty="0">
                <a:solidFill>
                  <a:schemeClr val="bg1"/>
                </a:solidFill>
                <a:latin typeface="Arial" panose="020B0604020202020204" pitchFamily="34" charset="0"/>
              </a:rPr>
              <a:t>Story Maps</a:t>
            </a:r>
            <a:r>
              <a:rPr lang="en-US" sz="1050" dirty="0">
                <a:solidFill>
                  <a:schemeClr val="bg1"/>
                </a:solidFill>
                <a:latin typeface="Arial" panose="020B0604020202020204" pitchFamily="34" charset="0"/>
              </a:rPr>
              <a:t>: design the User Workflow</a:t>
            </a:r>
            <a:endParaRPr lang="de-DE" sz="1050" dirty="0">
              <a:solidFill>
                <a:schemeClr val="bg1"/>
              </a:solidFill>
            </a:endParaRPr>
          </a:p>
        </p:txBody>
      </p:sp>
      <p:sp>
        <p:nvSpPr>
          <p:cNvPr id="8" name="Rectangle 7">
            <a:extLst>
              <a:ext uri="{FF2B5EF4-FFF2-40B4-BE49-F238E27FC236}">
                <a16:creationId xmlns:a16="http://schemas.microsoft.com/office/drawing/2014/main" id="{0FC26EE4-2F8D-4B2F-936D-897612D80694}"/>
              </a:ext>
            </a:extLst>
          </p:cNvPr>
          <p:cNvSpPr/>
          <p:nvPr/>
        </p:nvSpPr>
        <p:spPr>
          <a:xfrm>
            <a:off x="7334323" y="867792"/>
            <a:ext cx="1592304" cy="415498"/>
          </a:xfrm>
          <a:prstGeom prst="rect">
            <a:avLst/>
          </a:prstGeom>
          <a:solidFill>
            <a:schemeClr val="accent2"/>
          </a:solidFill>
        </p:spPr>
        <p:txBody>
          <a:bodyPr wrap="square">
            <a:spAutoFit/>
          </a:bodyPr>
          <a:lstStyle/>
          <a:p>
            <a:r>
              <a:rPr lang="en-US" sz="1050" b="1" dirty="0">
                <a:solidFill>
                  <a:schemeClr val="bg1"/>
                </a:solidFill>
                <a:latin typeface="Arial" panose="020B0604020202020204" pitchFamily="34" charset="0"/>
              </a:rPr>
              <a:t>Prototypes</a:t>
            </a:r>
            <a:r>
              <a:rPr lang="en-US" sz="1050" dirty="0">
                <a:solidFill>
                  <a:schemeClr val="bg1"/>
                </a:solidFill>
                <a:latin typeface="Arial" panose="020B0604020202020204" pitchFamily="34" charset="0"/>
              </a:rPr>
              <a:t>: increase design Feedback</a:t>
            </a:r>
            <a:endParaRPr lang="de-DE" sz="1050" dirty="0">
              <a:solidFill>
                <a:schemeClr val="bg1"/>
              </a:solidFill>
            </a:endParaRPr>
          </a:p>
        </p:txBody>
      </p:sp>
      <p:sp>
        <p:nvSpPr>
          <p:cNvPr id="9" name="Rectangle 8">
            <a:extLst>
              <a:ext uri="{FF2B5EF4-FFF2-40B4-BE49-F238E27FC236}">
                <a16:creationId xmlns:a16="http://schemas.microsoft.com/office/drawing/2014/main" id="{D4A0BE4D-A4A7-4A53-9442-084DCF9D43D0}"/>
              </a:ext>
            </a:extLst>
          </p:cNvPr>
          <p:cNvSpPr/>
          <p:nvPr/>
        </p:nvSpPr>
        <p:spPr>
          <a:xfrm>
            <a:off x="5546614" y="3216861"/>
            <a:ext cx="626529" cy="253916"/>
          </a:xfrm>
          <a:prstGeom prst="rect">
            <a:avLst/>
          </a:prstGeom>
          <a:solidFill>
            <a:schemeClr val="accent1">
              <a:lumMod val="60000"/>
              <a:lumOff val="40000"/>
            </a:schemeClr>
          </a:solidFill>
        </p:spPr>
        <p:txBody>
          <a:bodyPr wrap="square">
            <a:spAutoFit/>
          </a:bodyPr>
          <a:lstStyle/>
          <a:p>
            <a:r>
              <a:rPr lang="en-US" sz="1050" dirty="0">
                <a:solidFill>
                  <a:schemeClr val="bg1"/>
                </a:solidFill>
                <a:latin typeface="Arial" panose="020B0604020202020204" pitchFamily="34" charset="0"/>
              </a:rPr>
              <a:t>Paper</a:t>
            </a:r>
            <a:endParaRPr lang="de-DE" sz="1050" b="1" dirty="0">
              <a:solidFill>
                <a:schemeClr val="bg1"/>
              </a:solidFill>
            </a:endParaRPr>
          </a:p>
        </p:txBody>
      </p:sp>
      <p:sp>
        <p:nvSpPr>
          <p:cNvPr id="10" name="Rectangle 9">
            <a:extLst>
              <a:ext uri="{FF2B5EF4-FFF2-40B4-BE49-F238E27FC236}">
                <a16:creationId xmlns:a16="http://schemas.microsoft.com/office/drawing/2014/main" id="{565D8307-F76B-44A2-B42D-44A07AB40712}"/>
              </a:ext>
            </a:extLst>
          </p:cNvPr>
          <p:cNvSpPr/>
          <p:nvPr/>
        </p:nvSpPr>
        <p:spPr>
          <a:xfrm>
            <a:off x="6225224" y="3216861"/>
            <a:ext cx="626529" cy="253916"/>
          </a:xfrm>
          <a:prstGeom prst="rect">
            <a:avLst/>
          </a:prstGeom>
          <a:solidFill>
            <a:schemeClr val="accent1">
              <a:lumMod val="60000"/>
              <a:lumOff val="40000"/>
            </a:schemeClr>
          </a:solidFill>
        </p:spPr>
        <p:txBody>
          <a:bodyPr wrap="square">
            <a:spAutoFit/>
          </a:bodyPr>
          <a:lstStyle/>
          <a:p>
            <a:r>
              <a:rPr lang="en-US" sz="1050" dirty="0">
                <a:solidFill>
                  <a:schemeClr val="bg1"/>
                </a:solidFill>
                <a:latin typeface="Arial" panose="020B0604020202020204" pitchFamily="34" charset="0"/>
              </a:rPr>
              <a:t>Mid-fi</a:t>
            </a:r>
            <a:endParaRPr lang="de-DE" sz="1050" b="1" dirty="0">
              <a:solidFill>
                <a:schemeClr val="bg1"/>
              </a:solidFill>
            </a:endParaRPr>
          </a:p>
        </p:txBody>
      </p:sp>
      <p:sp>
        <p:nvSpPr>
          <p:cNvPr id="11" name="Rectangle 10">
            <a:extLst>
              <a:ext uri="{FF2B5EF4-FFF2-40B4-BE49-F238E27FC236}">
                <a16:creationId xmlns:a16="http://schemas.microsoft.com/office/drawing/2014/main" id="{CBE7191E-D551-4D20-84D0-083C69A4361D}"/>
              </a:ext>
            </a:extLst>
          </p:cNvPr>
          <p:cNvSpPr/>
          <p:nvPr/>
        </p:nvSpPr>
        <p:spPr>
          <a:xfrm>
            <a:off x="6903834" y="3216861"/>
            <a:ext cx="626529" cy="253916"/>
          </a:xfrm>
          <a:prstGeom prst="rect">
            <a:avLst/>
          </a:prstGeom>
          <a:solidFill>
            <a:schemeClr val="accent1">
              <a:lumMod val="60000"/>
              <a:lumOff val="40000"/>
            </a:schemeClr>
          </a:solidFill>
        </p:spPr>
        <p:txBody>
          <a:bodyPr wrap="square">
            <a:spAutoFit/>
          </a:bodyPr>
          <a:lstStyle/>
          <a:p>
            <a:r>
              <a:rPr lang="en-US" sz="1050" dirty="0">
                <a:solidFill>
                  <a:schemeClr val="bg1"/>
                </a:solidFill>
                <a:latin typeface="Arial" panose="020B0604020202020204" pitchFamily="34" charset="0"/>
              </a:rPr>
              <a:t>Hi-fi</a:t>
            </a:r>
            <a:endParaRPr lang="de-DE" sz="1050" b="1" dirty="0">
              <a:solidFill>
                <a:schemeClr val="bg1"/>
              </a:solidFill>
            </a:endParaRPr>
          </a:p>
        </p:txBody>
      </p:sp>
      <p:sp>
        <p:nvSpPr>
          <p:cNvPr id="12" name="Rectangle 11">
            <a:extLst>
              <a:ext uri="{FF2B5EF4-FFF2-40B4-BE49-F238E27FC236}">
                <a16:creationId xmlns:a16="http://schemas.microsoft.com/office/drawing/2014/main" id="{693BC3A9-A220-4AE0-B580-7A0F625FF843}"/>
              </a:ext>
            </a:extLst>
          </p:cNvPr>
          <p:cNvSpPr/>
          <p:nvPr/>
        </p:nvSpPr>
        <p:spPr>
          <a:xfrm>
            <a:off x="7582444" y="3216861"/>
            <a:ext cx="968435" cy="253916"/>
          </a:xfrm>
          <a:prstGeom prst="rect">
            <a:avLst/>
          </a:prstGeom>
          <a:solidFill>
            <a:schemeClr val="accent1">
              <a:lumMod val="60000"/>
              <a:lumOff val="40000"/>
            </a:schemeClr>
          </a:solidFill>
        </p:spPr>
        <p:txBody>
          <a:bodyPr wrap="square">
            <a:spAutoFit/>
          </a:bodyPr>
          <a:lstStyle/>
          <a:p>
            <a:r>
              <a:rPr lang="en-US" sz="1050" dirty="0">
                <a:solidFill>
                  <a:schemeClr val="bg1"/>
                </a:solidFill>
                <a:latin typeface="Arial" panose="020B0604020202020204" pitchFamily="34" charset="0"/>
              </a:rPr>
              <a:t>Hardware</a:t>
            </a:r>
            <a:endParaRPr lang="de-DE" sz="1050" b="1" dirty="0">
              <a:solidFill>
                <a:schemeClr val="bg1"/>
              </a:solidFill>
            </a:endParaRPr>
          </a:p>
        </p:txBody>
      </p:sp>
      <p:pic>
        <p:nvPicPr>
          <p:cNvPr id="13" name="Picture 12">
            <a:extLst>
              <a:ext uri="{FF2B5EF4-FFF2-40B4-BE49-F238E27FC236}">
                <a16:creationId xmlns:a16="http://schemas.microsoft.com/office/drawing/2014/main" id="{FE28CCC1-1413-495D-BB9B-F43AD6A21DC0}"/>
              </a:ext>
            </a:extLst>
          </p:cNvPr>
          <p:cNvPicPr>
            <a:picLocks noChangeAspect="1"/>
          </p:cNvPicPr>
          <p:nvPr/>
        </p:nvPicPr>
        <p:blipFill rotWithShape="1">
          <a:blip r:embed="rId5"/>
          <a:srcRect b="4485"/>
          <a:stretch/>
        </p:blipFill>
        <p:spPr>
          <a:xfrm>
            <a:off x="278405" y="830657"/>
            <a:ext cx="3451394" cy="2035091"/>
          </a:xfrm>
          <a:prstGeom prst="rect">
            <a:avLst/>
          </a:prstGeom>
        </p:spPr>
      </p:pic>
      <p:sp>
        <p:nvSpPr>
          <p:cNvPr id="14" name="Rectangle 13">
            <a:extLst>
              <a:ext uri="{FF2B5EF4-FFF2-40B4-BE49-F238E27FC236}">
                <a16:creationId xmlns:a16="http://schemas.microsoft.com/office/drawing/2014/main" id="{D41E55A1-E4A3-44F4-9A62-2A4BC3F2A9B3}"/>
              </a:ext>
            </a:extLst>
          </p:cNvPr>
          <p:cNvSpPr/>
          <p:nvPr/>
        </p:nvSpPr>
        <p:spPr>
          <a:xfrm>
            <a:off x="2871659" y="994749"/>
            <a:ext cx="1886177" cy="577081"/>
          </a:xfrm>
          <a:prstGeom prst="rect">
            <a:avLst/>
          </a:prstGeom>
          <a:solidFill>
            <a:schemeClr val="accent2"/>
          </a:solidFill>
        </p:spPr>
        <p:txBody>
          <a:bodyPr wrap="square">
            <a:spAutoFit/>
          </a:bodyPr>
          <a:lstStyle/>
          <a:p>
            <a:r>
              <a:rPr lang="en-US" sz="1050" b="1" dirty="0">
                <a:solidFill>
                  <a:schemeClr val="bg1"/>
                </a:solidFill>
                <a:latin typeface="Arial" panose="020B0604020202020204" pitchFamily="34" charset="0"/>
              </a:rPr>
              <a:t>Journey Maps</a:t>
            </a:r>
            <a:r>
              <a:rPr lang="en-US" sz="1050" dirty="0">
                <a:solidFill>
                  <a:schemeClr val="bg1"/>
                </a:solidFill>
                <a:latin typeface="Arial" panose="020B0604020202020204" pitchFamily="34" charset="0"/>
              </a:rPr>
              <a:t>: design thinking tool for Operational Value Streams</a:t>
            </a:r>
            <a:endParaRPr lang="de-DE" sz="1050" dirty="0">
              <a:solidFill>
                <a:schemeClr val="bg1"/>
              </a:solidFill>
            </a:endParaRPr>
          </a:p>
        </p:txBody>
      </p:sp>
    </p:spTree>
    <p:extLst>
      <p:ext uri="{BB962C8B-B14F-4D97-AF65-F5344CB8AC3E}">
        <p14:creationId xmlns:p14="http://schemas.microsoft.com/office/powerpoint/2010/main" val="2333277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Continuous Delivery in Iterations</a:t>
            </a:r>
          </a:p>
        </p:txBody>
      </p:sp>
      <p:pic>
        <p:nvPicPr>
          <p:cNvPr id="8" name="Picture 7">
            <a:extLst>
              <a:ext uri="{FF2B5EF4-FFF2-40B4-BE49-F238E27FC236}">
                <a16:creationId xmlns:a16="http://schemas.microsoft.com/office/drawing/2014/main" id="{993AC78B-45A1-EC4E-BE89-FC074E54CE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10963" y="850050"/>
            <a:ext cx="6424169" cy="4122000"/>
          </a:xfrm>
          <a:prstGeom prst="rect">
            <a:avLst/>
          </a:prstGeom>
        </p:spPr>
      </p:pic>
      <p:pic>
        <p:nvPicPr>
          <p:cNvPr id="6" name="Picture 5">
            <a:extLst>
              <a:ext uri="{FF2B5EF4-FFF2-40B4-BE49-F238E27FC236}">
                <a16:creationId xmlns:a16="http://schemas.microsoft.com/office/drawing/2014/main" id="{08E0FD1E-5AF3-BC4A-B09F-7D25F4085A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84646" y="3220278"/>
            <a:ext cx="3132819" cy="1431235"/>
          </a:xfrm>
          <a:prstGeom prst="rect">
            <a:avLst/>
          </a:prstGeom>
          <a:ln w="3810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4599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55C5-6D03-2E4E-9CFF-AC58EEEF4773}"/>
              </a:ext>
            </a:extLst>
          </p:cNvPr>
          <p:cNvSpPr>
            <a:spLocks noGrp="1"/>
          </p:cNvSpPr>
          <p:nvPr>
            <p:ph type="title"/>
          </p:nvPr>
        </p:nvSpPr>
        <p:spPr/>
        <p:txBody>
          <a:bodyPr/>
          <a:lstStyle/>
          <a:p>
            <a:r>
              <a:rPr lang="en-US" dirty="0"/>
              <a:t>Uncommitted Objectives</a:t>
            </a:r>
          </a:p>
        </p:txBody>
      </p:sp>
      <p:pic>
        <p:nvPicPr>
          <p:cNvPr id="3" name="Picture 2">
            <a:extLst>
              <a:ext uri="{FF2B5EF4-FFF2-40B4-BE49-F238E27FC236}">
                <a16:creationId xmlns:a16="http://schemas.microsoft.com/office/drawing/2014/main" id="{EF77F549-DBBE-A349-AD8E-3CB7B65A000E}"/>
              </a:ext>
            </a:extLst>
          </p:cNvPr>
          <p:cNvPicPr>
            <a:picLocks noChangeAspect="1"/>
          </p:cNvPicPr>
          <p:nvPr/>
        </p:nvPicPr>
        <p:blipFill rotWithShape="1">
          <a:blip r:embed="rId2"/>
          <a:srcRect l="18818" r="17988" b="5904"/>
          <a:stretch/>
        </p:blipFill>
        <p:spPr>
          <a:xfrm>
            <a:off x="4572000" y="1033508"/>
            <a:ext cx="3081868" cy="3343760"/>
          </a:xfrm>
          <a:prstGeom prst="rect">
            <a:avLst/>
          </a:prstGeom>
        </p:spPr>
      </p:pic>
      <p:pic>
        <p:nvPicPr>
          <p:cNvPr id="4" name="Picture 3">
            <a:extLst>
              <a:ext uri="{FF2B5EF4-FFF2-40B4-BE49-F238E27FC236}">
                <a16:creationId xmlns:a16="http://schemas.microsoft.com/office/drawing/2014/main" id="{7E59F04E-E392-744A-8094-8FE0AA807F7D}"/>
              </a:ext>
            </a:extLst>
          </p:cNvPr>
          <p:cNvPicPr>
            <a:picLocks noChangeAspect="1"/>
          </p:cNvPicPr>
          <p:nvPr/>
        </p:nvPicPr>
        <p:blipFill rotWithShape="1">
          <a:blip r:embed="rId3"/>
          <a:srcRect b="6760"/>
          <a:stretch/>
        </p:blipFill>
        <p:spPr>
          <a:xfrm>
            <a:off x="515296" y="1172265"/>
            <a:ext cx="3268359" cy="2620800"/>
          </a:xfrm>
          <a:prstGeom prst="rect">
            <a:avLst/>
          </a:prstGeom>
        </p:spPr>
      </p:pic>
      <p:cxnSp>
        <p:nvCxnSpPr>
          <p:cNvPr id="6" name="Straight Arrow Connector 5">
            <a:extLst>
              <a:ext uri="{FF2B5EF4-FFF2-40B4-BE49-F238E27FC236}">
                <a16:creationId xmlns:a16="http://schemas.microsoft.com/office/drawing/2014/main" id="{37D35448-C601-F24A-BB02-6533F0B31AB6}"/>
              </a:ext>
            </a:extLst>
          </p:cNvPr>
          <p:cNvCxnSpPr/>
          <p:nvPr/>
        </p:nvCxnSpPr>
        <p:spPr bwMode="auto">
          <a:xfrm>
            <a:off x="3846443" y="2736159"/>
            <a:ext cx="576470" cy="0"/>
          </a:xfrm>
          <a:prstGeom prst="straightConnector1">
            <a:avLst/>
          </a:prstGeom>
          <a:solidFill>
            <a:schemeClr val="accent1"/>
          </a:solidFill>
          <a:ln w="7620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409042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42A40B-D0C1-0040-BA3E-9B0C50174017}"/>
              </a:ext>
            </a:extLst>
          </p:cNvPr>
          <p:cNvSpPr/>
          <p:nvPr/>
        </p:nvSpPr>
        <p:spPr>
          <a:xfrm>
            <a:off x="3165896" y="2447151"/>
            <a:ext cx="5336717" cy="553998"/>
          </a:xfrm>
          <a:prstGeom prst="rect">
            <a:avLst/>
          </a:prstGeom>
        </p:spPr>
        <p:txBody>
          <a:bodyPr wrap="none">
            <a:spAutoFit/>
          </a:bodyPr>
          <a:lstStyle/>
          <a:p>
            <a:pPr eaLnBrk="0" hangingPunct="0">
              <a:spcBef>
                <a:spcPct val="20000"/>
              </a:spcBef>
            </a:pPr>
            <a:r>
              <a:rPr lang="en-US" sz="3000" b="1" dirty="0">
                <a:solidFill>
                  <a:schemeClr val="bg1"/>
                </a:solidFill>
              </a:rPr>
              <a:t>Enterprise Solution Delivery</a:t>
            </a:r>
          </a:p>
        </p:txBody>
      </p:sp>
      <p:pic>
        <p:nvPicPr>
          <p:cNvPr id="12" name="Picture 11">
            <a:extLst>
              <a:ext uri="{FF2B5EF4-FFF2-40B4-BE49-F238E27FC236}">
                <a16:creationId xmlns:a16="http://schemas.microsoft.com/office/drawing/2014/main" id="{8A7216A8-146C-6444-9D23-CCE4E6F70848}"/>
              </a:ext>
            </a:extLst>
          </p:cNvPr>
          <p:cNvPicPr>
            <a:picLocks noChangeAspect="1"/>
          </p:cNvPicPr>
          <p:nvPr/>
        </p:nvPicPr>
        <p:blipFill rotWithShape="1">
          <a:blip r:embed="rId3"/>
          <a:srcRect t="11714" r="9661" b="12061"/>
          <a:stretch/>
        </p:blipFill>
        <p:spPr>
          <a:xfrm>
            <a:off x="0" y="1"/>
            <a:ext cx="9144001" cy="5143500"/>
          </a:xfrm>
          <a:prstGeom prst="rect">
            <a:avLst/>
          </a:prstGeom>
        </p:spPr>
      </p:pic>
      <p:sp>
        <p:nvSpPr>
          <p:cNvPr id="17" name="Rectangle 16">
            <a:extLst>
              <a:ext uri="{FF2B5EF4-FFF2-40B4-BE49-F238E27FC236}">
                <a16:creationId xmlns:a16="http://schemas.microsoft.com/office/drawing/2014/main" id="{69CA6438-F6C9-544C-8162-9EB056DAFB0F}"/>
              </a:ext>
            </a:extLst>
          </p:cNvPr>
          <p:cNvSpPr/>
          <p:nvPr/>
        </p:nvSpPr>
        <p:spPr bwMode="auto">
          <a:xfrm>
            <a:off x="0" y="0"/>
            <a:ext cx="3267740" cy="5143503"/>
          </a:xfrm>
          <a:prstGeom prst="rect">
            <a:avLst/>
          </a:prstGeom>
          <a:gradFill flip="none" rotWithShape="1">
            <a:gsLst>
              <a:gs pos="0">
                <a:schemeClr val="accent1">
                  <a:lumMod val="97000"/>
                  <a:lumOff val="3000"/>
                  <a:alpha val="0"/>
                </a:schemeClr>
              </a:gs>
              <a:gs pos="34000">
                <a:srgbClr val="185BA3">
                  <a:lumMod val="92000"/>
                  <a:lumOff val="8000"/>
                  <a:alpha val="83000"/>
                </a:srgbClr>
              </a:gs>
              <a:gs pos="100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271894" y="464557"/>
            <a:ext cx="2894001" cy="4519186"/>
          </a:xfrm>
          <a:prstGeom prst="rect">
            <a:avLst/>
          </a:prstGeom>
          <a:noFill/>
        </p:spPr>
        <p:txBody>
          <a:bodyPr wrap="square" rtlCol="0">
            <a:spAutoFit/>
          </a:bodyPr>
          <a:lstStyle/>
          <a:p>
            <a:r>
              <a:rPr lang="en-US" sz="2200" b="1" dirty="0">
                <a:solidFill>
                  <a:schemeClr val="accent3"/>
                </a:solidFill>
              </a:rPr>
              <a:t>Why Enterprise Solution Delivery? </a:t>
            </a:r>
          </a:p>
          <a:p>
            <a:r>
              <a:rPr lang="en-US" sz="900" dirty="0">
                <a:solidFill>
                  <a:schemeClr val="bg1"/>
                </a:solidFill>
              </a:rPr>
              <a:t> </a:t>
            </a:r>
          </a:p>
          <a:p>
            <a:pPr>
              <a:lnSpc>
                <a:spcPts val="1960"/>
              </a:lnSpc>
            </a:pPr>
            <a:r>
              <a:rPr lang="en-US" sz="1300" dirty="0">
                <a:solidFill>
                  <a:schemeClr val="bg1"/>
                </a:solidFill>
              </a:rPr>
              <a:t>Humanity has always dreamed big; and scientists, engineers, and software developers then turn those big dreams into reality. That requires innovation, experimentation, and knowledge from diverse disciplines. Engineers and developers bring these innovations to life by defining and coordinating all the activities to successfully specify, design, test, deploy, operate, evolve, and decommission large, complex solutions. </a:t>
            </a:r>
          </a:p>
          <a:p>
            <a:pPr algn="l"/>
            <a:endParaRPr lang="en-US" dirty="0"/>
          </a:p>
        </p:txBody>
      </p:sp>
      <p:sp>
        <p:nvSpPr>
          <p:cNvPr id="16" name="TextBox 15">
            <a:extLst>
              <a:ext uri="{FF2B5EF4-FFF2-40B4-BE49-F238E27FC236}">
                <a16:creationId xmlns:a16="http://schemas.microsoft.com/office/drawing/2014/main" id="{77C5FCE2-1A0A-6F4A-AEDC-2EEF899933A2}"/>
              </a:ext>
            </a:extLst>
          </p:cNvPr>
          <p:cNvSpPr txBox="1"/>
          <p:nvPr/>
        </p:nvSpPr>
        <p:spPr>
          <a:xfrm>
            <a:off x="7540505" y="4834781"/>
            <a:ext cx="1603495" cy="230832"/>
          </a:xfrm>
          <a:prstGeom prst="rect">
            <a:avLst/>
          </a:prstGeom>
          <a:noFill/>
        </p:spPr>
        <p:txBody>
          <a:bodyPr wrap="square" rtlCol="0">
            <a:spAutoFit/>
          </a:bodyPr>
          <a:lstStyle/>
          <a:p>
            <a:r>
              <a:rPr lang="en-US" sz="900" dirty="0">
                <a:solidFill>
                  <a:schemeClr val="bg1">
                    <a:alpha val="66000"/>
                  </a:schemeClr>
                </a:solidFill>
              </a:rPr>
              <a:t>Courtesy NASA Goddard </a:t>
            </a:r>
          </a:p>
        </p:txBody>
      </p:sp>
    </p:spTree>
    <p:extLst>
      <p:ext uri="{BB962C8B-B14F-4D97-AF65-F5344CB8AC3E}">
        <p14:creationId xmlns:p14="http://schemas.microsoft.com/office/powerpoint/2010/main" val="917730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DD37F2F-EBD1-9648-BA1A-832B0FC00961}"/>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Enterprise Solution Delivery</a:t>
            </a:r>
          </a:p>
        </p:txBody>
      </p:sp>
      <p:grpSp>
        <p:nvGrpSpPr>
          <p:cNvPr id="42" name="Group 41">
            <a:extLst>
              <a:ext uri="{FF2B5EF4-FFF2-40B4-BE49-F238E27FC236}">
                <a16:creationId xmlns:a16="http://schemas.microsoft.com/office/drawing/2014/main" id="{E299B256-5067-0940-A762-C6361F9B8702}"/>
              </a:ext>
            </a:extLst>
          </p:cNvPr>
          <p:cNvGrpSpPr/>
          <p:nvPr/>
        </p:nvGrpSpPr>
        <p:grpSpPr>
          <a:xfrm>
            <a:off x="265949" y="137786"/>
            <a:ext cx="970768" cy="970768"/>
            <a:chOff x="5348614" y="789140"/>
            <a:chExt cx="1453019" cy="1453019"/>
          </a:xfrm>
        </p:grpSpPr>
        <p:sp>
          <p:nvSpPr>
            <p:cNvPr id="43" name="Oval 42">
              <a:extLst>
                <a:ext uri="{FF2B5EF4-FFF2-40B4-BE49-F238E27FC236}">
                  <a16:creationId xmlns:a16="http://schemas.microsoft.com/office/drawing/2014/main" id="{E1698336-CCD6-B547-BA82-6E7FD7C86F50}"/>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44" name="Picture 43">
              <a:extLst>
                <a:ext uri="{FF2B5EF4-FFF2-40B4-BE49-F238E27FC236}">
                  <a16:creationId xmlns:a16="http://schemas.microsoft.com/office/drawing/2014/main" id="{DEF74826-2A51-2442-AF3A-9A3758BF0AEE}"/>
                </a:ext>
              </a:extLst>
            </p:cNvPr>
            <p:cNvPicPr>
              <a:picLocks noChangeAspect="1"/>
            </p:cNvPicPr>
            <p:nvPr/>
          </p:nvPicPr>
          <p:blipFill>
            <a:blip r:embed="rId2"/>
            <a:stretch>
              <a:fillRect/>
            </a:stretch>
          </p:blipFill>
          <p:spPr>
            <a:xfrm>
              <a:off x="5463650" y="904176"/>
              <a:ext cx="1222947" cy="1222947"/>
            </a:xfrm>
            <a:prstGeom prst="rect">
              <a:avLst/>
            </a:prstGeom>
            <a:ln w="31750">
              <a:noFill/>
            </a:ln>
          </p:spPr>
        </p:pic>
      </p:grpSp>
      <p:sp>
        <p:nvSpPr>
          <p:cNvPr id="45" name="TextBox 44">
            <a:extLst>
              <a:ext uri="{FF2B5EF4-FFF2-40B4-BE49-F238E27FC236}">
                <a16:creationId xmlns:a16="http://schemas.microsoft.com/office/drawing/2014/main" id="{605AD8C1-0B64-C14C-85C9-B4638D5CFA2F}"/>
              </a:ext>
            </a:extLst>
          </p:cNvPr>
          <p:cNvSpPr txBox="1"/>
          <p:nvPr/>
        </p:nvSpPr>
        <p:spPr>
          <a:xfrm>
            <a:off x="402336" y="1618488"/>
            <a:ext cx="2567745" cy="276582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sz="1700" dirty="0"/>
              <a:t>Apply Lean system engineering to build really big systems</a:t>
            </a:r>
          </a:p>
          <a:p>
            <a:r>
              <a:rPr lang="en-US" sz="1700" dirty="0"/>
              <a:t>Coordinate and align the full supply chain</a:t>
            </a:r>
          </a:p>
          <a:p>
            <a:r>
              <a:rPr lang="en-US" sz="1700" dirty="0"/>
              <a:t>Continually evolve live systems.</a:t>
            </a:r>
          </a:p>
        </p:txBody>
      </p:sp>
      <p:pic>
        <p:nvPicPr>
          <p:cNvPr id="4" name="Picture 3">
            <a:extLst>
              <a:ext uri="{FF2B5EF4-FFF2-40B4-BE49-F238E27FC236}">
                <a16:creationId xmlns:a16="http://schemas.microsoft.com/office/drawing/2014/main" id="{054B05ED-BE7C-3E4F-91CC-325B091D84B9}"/>
              </a:ext>
            </a:extLst>
          </p:cNvPr>
          <p:cNvPicPr>
            <a:picLocks noChangeAspect="1"/>
          </p:cNvPicPr>
          <p:nvPr/>
        </p:nvPicPr>
        <p:blipFill>
          <a:blip r:embed="rId3"/>
          <a:stretch>
            <a:fillRect/>
          </a:stretch>
        </p:blipFill>
        <p:spPr>
          <a:xfrm>
            <a:off x="3151427" y="1183335"/>
            <a:ext cx="5726624" cy="3132464"/>
          </a:xfrm>
          <a:prstGeom prst="rect">
            <a:avLst/>
          </a:prstGeom>
        </p:spPr>
      </p:pic>
    </p:spTree>
    <p:extLst>
      <p:ext uri="{BB962C8B-B14F-4D97-AF65-F5344CB8AC3E}">
        <p14:creationId xmlns:p14="http://schemas.microsoft.com/office/powerpoint/2010/main" val="21502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5DB1-635A-CA41-9B59-D944244A7304}"/>
              </a:ext>
            </a:extLst>
          </p:cNvPr>
          <p:cNvSpPr>
            <a:spLocks noGrp="1"/>
          </p:cNvSpPr>
          <p:nvPr>
            <p:ph type="title"/>
          </p:nvPr>
        </p:nvSpPr>
        <p:spPr/>
        <p:txBody>
          <a:bodyPr/>
          <a:lstStyle/>
          <a:p>
            <a:r>
              <a:rPr lang="en-US" dirty="0"/>
              <a:t>Are we at the turning point?</a:t>
            </a:r>
          </a:p>
        </p:txBody>
      </p:sp>
      <p:sp>
        <p:nvSpPr>
          <p:cNvPr id="5" name="Content Placeholder 4">
            <a:extLst>
              <a:ext uri="{FF2B5EF4-FFF2-40B4-BE49-F238E27FC236}">
                <a16:creationId xmlns:a16="http://schemas.microsoft.com/office/drawing/2014/main" id="{5B5BCD74-A8EA-B44F-BC17-08180E2E2843}"/>
              </a:ext>
            </a:extLst>
          </p:cNvPr>
          <p:cNvSpPr>
            <a:spLocks noGrp="1"/>
          </p:cNvSpPr>
          <p:nvPr>
            <p:ph idx="1"/>
          </p:nvPr>
        </p:nvSpPr>
        <p:spPr>
          <a:xfrm>
            <a:off x="398780" y="1021794"/>
            <a:ext cx="7478607" cy="3838575"/>
          </a:xfrm>
        </p:spPr>
        <p:txBody>
          <a:bodyPr/>
          <a:lstStyle/>
          <a:p>
            <a:pPr marL="287338" indent="-287338">
              <a:spcAft>
                <a:spcPts val="1400"/>
              </a:spcAft>
            </a:pPr>
            <a:r>
              <a:rPr lang="en-US" sz="1600" dirty="0"/>
              <a:t>“BMW Group’s CEO expects that in their future more than half of its R&amp;D staff will be software developers.” </a:t>
            </a:r>
            <a:r>
              <a:rPr lang="en-US" sz="1100" dirty="0"/>
              <a:t>—</a:t>
            </a:r>
            <a:r>
              <a:rPr lang="en-US" sz="1100" dirty="0" err="1"/>
              <a:t>Mik</a:t>
            </a:r>
            <a:r>
              <a:rPr lang="en-US" sz="1100" dirty="0"/>
              <a:t> Kersten, Project to Product</a:t>
            </a:r>
          </a:p>
          <a:p>
            <a:pPr marL="287338" indent="-287338">
              <a:spcAft>
                <a:spcPts val="1400"/>
              </a:spcAft>
            </a:pPr>
            <a:r>
              <a:rPr lang="en-US" sz="1600" dirty="0"/>
              <a:t>Amazon and Whole Foods Merger to Introduce Cross-Platform Selling and Lower Prices </a:t>
            </a:r>
            <a:r>
              <a:rPr lang="en-US" sz="1100" dirty="0"/>
              <a:t>(Forbes, August 2017)</a:t>
            </a:r>
          </a:p>
          <a:p>
            <a:pPr marL="287338" indent="-287338">
              <a:spcAft>
                <a:spcPts val="1400"/>
              </a:spcAft>
            </a:pPr>
            <a:r>
              <a:rPr lang="en-US" sz="1600" dirty="0"/>
              <a:t>The market cap of Tesla ($43B market cap, $21B revenue) now exceeds the market cap of Ford ($36.2B market cap, $160B revenue) 8:1 value ratio </a:t>
            </a:r>
            <a:br>
              <a:rPr lang="en-US" sz="1600" dirty="0"/>
            </a:br>
            <a:r>
              <a:rPr lang="en-US" sz="1100" dirty="0"/>
              <a:t>(September 2019)</a:t>
            </a:r>
          </a:p>
          <a:p>
            <a:pPr marL="287338" indent="-287338">
              <a:spcAft>
                <a:spcPts val="1400"/>
              </a:spcAft>
            </a:pPr>
            <a:r>
              <a:rPr lang="en-US" sz="1600" dirty="0"/>
              <a:t>Apple is now the biggest watchmaker in the world </a:t>
            </a:r>
            <a:br>
              <a:rPr lang="en-US" sz="1600" dirty="0"/>
            </a:br>
            <a:r>
              <a:rPr lang="en-US" sz="1600" dirty="0"/>
              <a:t>(Investopedia 2019)</a:t>
            </a:r>
            <a:br>
              <a:rPr lang="en-US" sz="1600" dirty="0"/>
            </a:br>
            <a:endParaRPr lang="en-US" sz="1600" dirty="0"/>
          </a:p>
          <a:p>
            <a:pPr marL="287338" indent="-287338">
              <a:spcAft>
                <a:spcPts val="1400"/>
              </a:spcAft>
            </a:pPr>
            <a:endParaRPr lang="en-US" sz="1600" dirty="0"/>
          </a:p>
        </p:txBody>
      </p:sp>
      <p:sp>
        <p:nvSpPr>
          <p:cNvPr id="3" name="Rectangle 2">
            <a:extLst>
              <a:ext uri="{FF2B5EF4-FFF2-40B4-BE49-F238E27FC236}">
                <a16:creationId xmlns:a16="http://schemas.microsoft.com/office/drawing/2014/main" id="{EA17E311-ADDF-0D46-ADC9-DDD2BF876728}"/>
              </a:ext>
            </a:extLst>
          </p:cNvPr>
          <p:cNvSpPr/>
          <p:nvPr/>
        </p:nvSpPr>
        <p:spPr>
          <a:xfrm>
            <a:off x="711615" y="1642030"/>
            <a:ext cx="7720770" cy="369332"/>
          </a:xfrm>
          <a:prstGeom prst="rect">
            <a:avLst/>
          </a:prstGeom>
        </p:spPr>
        <p:txBody>
          <a:bodyPr wrap="square">
            <a:spAutoFit/>
          </a:bodyPr>
          <a:lstStyle/>
          <a:p>
            <a:r>
              <a:rPr lang="en-US" dirty="0"/>
              <a:t>﻿</a:t>
            </a:r>
          </a:p>
        </p:txBody>
      </p:sp>
      <p:sp>
        <p:nvSpPr>
          <p:cNvPr id="4" name="Rectangle 3">
            <a:extLst>
              <a:ext uri="{FF2B5EF4-FFF2-40B4-BE49-F238E27FC236}">
                <a16:creationId xmlns:a16="http://schemas.microsoft.com/office/drawing/2014/main" id="{519540E9-5A32-AE49-9286-C55AF5E93AB7}"/>
              </a:ext>
            </a:extLst>
          </p:cNvPr>
          <p:cNvSpPr/>
          <p:nvPr/>
        </p:nvSpPr>
        <p:spPr>
          <a:xfrm>
            <a:off x="4936992" y="2571750"/>
            <a:ext cx="4572000" cy="369332"/>
          </a:xfrm>
          <a:prstGeom prst="rect">
            <a:avLst/>
          </a:prstGeom>
        </p:spPr>
        <p:txBody>
          <a:bodyPr>
            <a:spAutoFit/>
          </a:bodyPr>
          <a:lstStyle/>
          <a:p>
            <a:r>
              <a:rPr lang="en-US" dirty="0"/>
              <a:t>﻿</a:t>
            </a:r>
          </a:p>
        </p:txBody>
      </p:sp>
      <p:pic>
        <p:nvPicPr>
          <p:cNvPr id="7" name="Picture 6">
            <a:extLst>
              <a:ext uri="{FF2B5EF4-FFF2-40B4-BE49-F238E27FC236}">
                <a16:creationId xmlns:a16="http://schemas.microsoft.com/office/drawing/2014/main" id="{578DB458-4397-1543-B645-981BB5BC8961}"/>
              </a:ext>
            </a:extLst>
          </p:cNvPr>
          <p:cNvPicPr>
            <a:picLocks noChangeAspect="1"/>
          </p:cNvPicPr>
          <p:nvPr/>
        </p:nvPicPr>
        <p:blipFill>
          <a:blip r:embed="rId3"/>
          <a:stretch>
            <a:fillRect/>
          </a:stretch>
        </p:blipFill>
        <p:spPr>
          <a:xfrm>
            <a:off x="5818164" y="2809161"/>
            <a:ext cx="4615488" cy="3010851"/>
          </a:xfrm>
          <a:prstGeom prst="rect">
            <a:avLst/>
          </a:prstGeom>
        </p:spPr>
      </p:pic>
    </p:spTree>
    <p:extLst>
      <p:ext uri="{BB962C8B-B14F-4D97-AF65-F5344CB8AC3E}">
        <p14:creationId xmlns:p14="http://schemas.microsoft.com/office/powerpoint/2010/main" val="361985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9741-EE0F-DA45-8886-62F224D725C8}"/>
              </a:ext>
            </a:extLst>
          </p:cNvPr>
          <p:cNvSpPr>
            <a:spLocks noGrp="1"/>
          </p:cNvSpPr>
          <p:nvPr>
            <p:ph type="title"/>
          </p:nvPr>
        </p:nvSpPr>
        <p:spPr/>
        <p:txBody>
          <a:bodyPr/>
          <a:lstStyle/>
          <a:p>
            <a:r>
              <a:rPr lang="en-US" altLang="en-US" dirty="0"/>
              <a:t>Nine best practices for Enterprise Solution Delivery </a:t>
            </a:r>
            <a:endParaRPr lang="en-US" dirty="0"/>
          </a:p>
        </p:txBody>
      </p:sp>
      <p:sp>
        <p:nvSpPr>
          <p:cNvPr id="6" name="Rectangle 5">
            <a:extLst>
              <a:ext uri="{FF2B5EF4-FFF2-40B4-BE49-F238E27FC236}">
                <a16:creationId xmlns:a16="http://schemas.microsoft.com/office/drawing/2014/main" id="{5BC7B0EA-F215-7447-9B39-6DECA3F5CD88}"/>
              </a:ext>
            </a:extLst>
          </p:cNvPr>
          <p:cNvSpPr/>
          <p:nvPr/>
        </p:nvSpPr>
        <p:spPr>
          <a:xfrm>
            <a:off x="457200" y="838900"/>
            <a:ext cx="8623070" cy="3970831"/>
          </a:xfrm>
          <a:prstGeom prst="rect">
            <a:avLst/>
          </a:prstGeom>
        </p:spPr>
        <p:txBody>
          <a:bodyPr wrap="square">
            <a:spAutoFit/>
          </a:bodyPr>
          <a:lstStyle/>
          <a:p>
            <a:pPr marL="91440">
              <a:lnSpc>
                <a:spcPct val="150000"/>
              </a:lnSpc>
              <a:spcBef>
                <a:spcPts val="100"/>
              </a:spcBef>
              <a:spcAft>
                <a:spcPts val="100"/>
              </a:spcAft>
            </a:pPr>
            <a:r>
              <a:rPr lang="en-US" sz="1600" b="1" dirty="0"/>
              <a:t>1. </a:t>
            </a:r>
            <a:r>
              <a:rPr lang="en-US" sz="1600" dirty="0"/>
              <a:t>Continually refine the fixed/variable Solution Intent </a:t>
            </a:r>
          </a:p>
          <a:p>
            <a:pPr marL="91440">
              <a:lnSpc>
                <a:spcPct val="150000"/>
              </a:lnSpc>
              <a:spcBef>
                <a:spcPts val="100"/>
              </a:spcBef>
              <a:spcAft>
                <a:spcPts val="100"/>
              </a:spcAft>
            </a:pPr>
            <a:r>
              <a:rPr lang="en-US" sz="1600" b="1" dirty="0"/>
              <a:t>      2. </a:t>
            </a:r>
            <a:r>
              <a:rPr lang="en-US" sz="1600" dirty="0"/>
              <a:t>Apply multiple planning horizons </a:t>
            </a:r>
          </a:p>
          <a:p>
            <a:pPr marL="91440">
              <a:lnSpc>
                <a:spcPct val="150000"/>
              </a:lnSpc>
              <a:spcBef>
                <a:spcPts val="100"/>
              </a:spcBef>
              <a:spcAft>
                <a:spcPts val="100"/>
              </a:spcAft>
            </a:pPr>
            <a:r>
              <a:rPr lang="en-US" sz="1600" b="1" dirty="0"/>
              <a:t>           3. </a:t>
            </a:r>
            <a:r>
              <a:rPr lang="en-US" sz="1600" dirty="0"/>
              <a:t>Architect for scale, modularity, </a:t>
            </a:r>
            <a:r>
              <a:rPr lang="en-US" sz="1600" dirty="0" err="1"/>
              <a:t>releasability</a:t>
            </a:r>
            <a:r>
              <a:rPr lang="en-US" sz="1600" dirty="0"/>
              <a:t>, and serviceability </a:t>
            </a:r>
          </a:p>
          <a:p>
            <a:pPr marL="91440">
              <a:lnSpc>
                <a:spcPct val="150000"/>
              </a:lnSpc>
              <a:spcBef>
                <a:spcPts val="100"/>
              </a:spcBef>
              <a:spcAft>
                <a:spcPts val="100"/>
              </a:spcAft>
            </a:pPr>
            <a:r>
              <a:rPr lang="en-US" sz="1600" b="1" dirty="0"/>
              <a:t>                4. </a:t>
            </a:r>
            <a:r>
              <a:rPr lang="en-US" sz="1600" dirty="0"/>
              <a:t>Continually address compliance concerns </a:t>
            </a:r>
          </a:p>
          <a:p>
            <a:pPr marL="91440">
              <a:lnSpc>
                <a:spcPct val="150000"/>
              </a:lnSpc>
              <a:spcBef>
                <a:spcPts val="100"/>
              </a:spcBef>
              <a:spcAft>
                <a:spcPts val="100"/>
              </a:spcAft>
            </a:pPr>
            <a:r>
              <a:rPr lang="en-US" sz="1600" b="1" dirty="0"/>
              <a:t>                    5. </a:t>
            </a:r>
            <a:r>
              <a:rPr lang="en-US" sz="1600" dirty="0"/>
              <a:t>Build and integrate </a:t>
            </a:r>
            <a:r>
              <a:rPr lang="en-US" sz="1400" dirty="0"/>
              <a:t>solution</a:t>
            </a:r>
            <a:r>
              <a:rPr lang="en-US" sz="1600" dirty="0"/>
              <a:t> components and capabilities with Agile Release </a:t>
            </a:r>
            <a:br>
              <a:rPr lang="en-US" sz="1600" dirty="0"/>
            </a:br>
            <a:r>
              <a:rPr lang="en-US" sz="1600" dirty="0"/>
              <a:t>                               Trains (ARTs) and Solution Trains </a:t>
            </a:r>
          </a:p>
          <a:p>
            <a:pPr marL="91440">
              <a:lnSpc>
                <a:spcPct val="150000"/>
              </a:lnSpc>
              <a:spcBef>
                <a:spcPts val="100"/>
              </a:spcBef>
              <a:spcAft>
                <a:spcPts val="100"/>
              </a:spcAft>
            </a:pPr>
            <a:r>
              <a:rPr lang="en-US" sz="1600" b="1" dirty="0"/>
              <a:t>                            6. </a:t>
            </a:r>
            <a:r>
              <a:rPr lang="en-US" sz="1600" dirty="0"/>
              <a:t>Apply ‘</a:t>
            </a:r>
            <a:r>
              <a:rPr lang="en-US" sz="1600" dirty="0" err="1"/>
              <a:t>continuish</a:t>
            </a:r>
            <a:r>
              <a:rPr lang="en-US" sz="1600" dirty="0"/>
              <a:t>’ integration </a:t>
            </a:r>
          </a:p>
          <a:p>
            <a:pPr marL="91440">
              <a:lnSpc>
                <a:spcPct val="150000"/>
              </a:lnSpc>
              <a:spcBef>
                <a:spcPts val="100"/>
              </a:spcBef>
              <a:spcAft>
                <a:spcPts val="100"/>
              </a:spcAft>
            </a:pPr>
            <a:r>
              <a:rPr lang="en-US" sz="1600" b="1" dirty="0"/>
              <a:t>                                7. </a:t>
            </a:r>
            <a:r>
              <a:rPr lang="en-US" sz="1600" dirty="0"/>
              <a:t>Manage the supply chain with systems of systems thinking </a:t>
            </a:r>
          </a:p>
          <a:p>
            <a:pPr marL="91440">
              <a:lnSpc>
                <a:spcPct val="150000"/>
              </a:lnSpc>
              <a:spcBef>
                <a:spcPts val="100"/>
              </a:spcBef>
              <a:spcAft>
                <a:spcPts val="100"/>
              </a:spcAft>
            </a:pPr>
            <a:r>
              <a:rPr lang="en-US" sz="1600" b="1" dirty="0"/>
              <a:t>                                    8. </a:t>
            </a:r>
            <a:r>
              <a:rPr lang="en-US" sz="1600" dirty="0"/>
              <a:t>Build a Continuous Delivery Pipeline </a:t>
            </a:r>
          </a:p>
          <a:p>
            <a:pPr>
              <a:lnSpc>
                <a:spcPct val="150000"/>
              </a:lnSpc>
              <a:spcBef>
                <a:spcPts val="100"/>
              </a:spcBef>
              <a:spcAft>
                <a:spcPts val="100"/>
              </a:spcAft>
            </a:pPr>
            <a:r>
              <a:rPr lang="en-US" sz="1600" b="1" dirty="0"/>
              <a:t>                                         9. </a:t>
            </a:r>
            <a:r>
              <a:rPr lang="en-US" sz="1600" dirty="0"/>
              <a:t>Evolve deployed systems</a:t>
            </a:r>
          </a:p>
        </p:txBody>
      </p:sp>
    </p:spTree>
    <p:extLst>
      <p:ext uri="{BB962C8B-B14F-4D97-AF65-F5344CB8AC3E}">
        <p14:creationId xmlns:p14="http://schemas.microsoft.com/office/powerpoint/2010/main" val="2635651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565906-7FB6-D54F-85A7-DD796E864A90}"/>
              </a:ext>
            </a:extLst>
          </p:cNvPr>
          <p:cNvPicPr>
            <a:picLocks noChangeAspect="1"/>
          </p:cNvPicPr>
          <p:nvPr/>
        </p:nvPicPr>
        <p:blipFill rotWithShape="1">
          <a:blip r:embed="rId3"/>
          <a:srcRect t="1303"/>
          <a:stretch/>
        </p:blipFill>
        <p:spPr>
          <a:xfrm>
            <a:off x="0" y="-1"/>
            <a:ext cx="9144000" cy="5143499"/>
          </a:xfrm>
          <a:prstGeom prst="rect">
            <a:avLst/>
          </a:prstGeom>
        </p:spPr>
      </p:pic>
      <p:sp>
        <p:nvSpPr>
          <p:cNvPr id="9" name="Rectangle 8">
            <a:extLst>
              <a:ext uri="{FF2B5EF4-FFF2-40B4-BE49-F238E27FC236}">
                <a16:creationId xmlns:a16="http://schemas.microsoft.com/office/drawing/2014/main" id="{3F6A8B11-43A9-DD48-B542-E6ECED43C2E7}"/>
              </a:ext>
            </a:extLst>
          </p:cNvPr>
          <p:cNvSpPr/>
          <p:nvPr/>
        </p:nvSpPr>
        <p:spPr bwMode="auto">
          <a:xfrm>
            <a:off x="0" y="0"/>
            <a:ext cx="3267740" cy="5143503"/>
          </a:xfrm>
          <a:prstGeom prst="rect">
            <a:avLst/>
          </a:prstGeom>
          <a:gradFill flip="none" rotWithShape="1">
            <a:gsLst>
              <a:gs pos="0">
                <a:schemeClr val="accent1">
                  <a:lumMod val="97000"/>
                  <a:lumOff val="3000"/>
                  <a:alpha val="64000"/>
                </a:schemeClr>
              </a:gs>
              <a:gs pos="34000">
                <a:srgbClr val="185BA3">
                  <a:alpha val="70000"/>
                </a:srgbClr>
              </a:gs>
              <a:gs pos="100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271895" y="919151"/>
            <a:ext cx="2747752" cy="3305200"/>
          </a:xfrm>
          <a:prstGeom prst="rect">
            <a:avLst/>
          </a:prstGeom>
          <a:noFill/>
        </p:spPr>
        <p:txBody>
          <a:bodyPr wrap="square" rtlCol="0">
            <a:spAutoFit/>
          </a:bodyPr>
          <a:lstStyle/>
          <a:p>
            <a:r>
              <a:rPr lang="en-US" sz="2200" b="1" dirty="0">
                <a:solidFill>
                  <a:schemeClr val="accent3"/>
                </a:solidFill>
              </a:rPr>
              <a:t>Why Lean Portfolio Management? </a:t>
            </a:r>
          </a:p>
          <a:p>
            <a:r>
              <a:rPr lang="en-US" sz="900" dirty="0">
                <a:solidFill>
                  <a:schemeClr val="bg1"/>
                </a:solidFill>
              </a:rPr>
              <a:t> </a:t>
            </a:r>
          </a:p>
          <a:p>
            <a:pPr>
              <a:lnSpc>
                <a:spcPts val="2060"/>
              </a:lnSpc>
            </a:pPr>
            <a:r>
              <a:rPr lang="en-US" sz="1400" dirty="0">
                <a:solidFill>
                  <a:schemeClr val="bg1"/>
                </a:solidFill>
              </a:rPr>
              <a:t>Traditional approaches to portfolio management were not designed for a global economy or the impact of digital disruption. These factors put pressure on enterprises to work under a higher degree of uncertainty, and yet deliver innovative solutions much faster.</a:t>
            </a:r>
            <a:endParaRPr lang="en-US" sz="1400" dirty="0"/>
          </a:p>
        </p:txBody>
      </p:sp>
    </p:spTree>
    <p:extLst>
      <p:ext uri="{BB962C8B-B14F-4D97-AF65-F5344CB8AC3E}">
        <p14:creationId xmlns:p14="http://schemas.microsoft.com/office/powerpoint/2010/main" val="1354334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D6E414-ABC1-F248-BCBA-F225B1DD51AB}"/>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Lean Portfolio Management</a:t>
            </a:r>
          </a:p>
        </p:txBody>
      </p:sp>
      <p:grpSp>
        <p:nvGrpSpPr>
          <p:cNvPr id="9" name="Group 8">
            <a:extLst>
              <a:ext uri="{FF2B5EF4-FFF2-40B4-BE49-F238E27FC236}">
                <a16:creationId xmlns:a16="http://schemas.microsoft.com/office/drawing/2014/main" id="{CACFC7F4-87C5-624A-99BB-7AB3F6232EC1}"/>
              </a:ext>
            </a:extLst>
          </p:cNvPr>
          <p:cNvGrpSpPr/>
          <p:nvPr/>
        </p:nvGrpSpPr>
        <p:grpSpPr>
          <a:xfrm>
            <a:off x="265949" y="137786"/>
            <a:ext cx="970768" cy="970768"/>
            <a:chOff x="5348614" y="789140"/>
            <a:chExt cx="1453019" cy="1453019"/>
          </a:xfrm>
        </p:grpSpPr>
        <p:sp>
          <p:nvSpPr>
            <p:cNvPr id="10" name="Oval 9">
              <a:extLst>
                <a:ext uri="{FF2B5EF4-FFF2-40B4-BE49-F238E27FC236}">
                  <a16:creationId xmlns:a16="http://schemas.microsoft.com/office/drawing/2014/main" id="{8BF60AD2-5B2C-6144-861E-F181B73D153C}"/>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1" name="Picture 10">
              <a:extLst>
                <a:ext uri="{FF2B5EF4-FFF2-40B4-BE49-F238E27FC236}">
                  <a16:creationId xmlns:a16="http://schemas.microsoft.com/office/drawing/2014/main" id="{A4522A09-3109-724F-AD43-25F487430965}"/>
                </a:ext>
              </a:extLst>
            </p:cNvPr>
            <p:cNvPicPr>
              <a:picLocks noChangeAspect="1"/>
            </p:cNvPicPr>
            <p:nvPr/>
          </p:nvPicPr>
          <p:blipFill>
            <a:blip r:embed="rId3"/>
            <a:stretch>
              <a:fillRect/>
            </a:stretch>
          </p:blipFill>
          <p:spPr>
            <a:xfrm>
              <a:off x="5463650" y="904176"/>
              <a:ext cx="1222947" cy="1222947"/>
            </a:xfrm>
            <a:prstGeom prst="rect">
              <a:avLst/>
            </a:prstGeom>
            <a:ln w="31750">
              <a:noFill/>
            </a:ln>
          </p:spPr>
        </p:pic>
      </p:grpSp>
      <p:sp>
        <p:nvSpPr>
          <p:cNvPr id="12" name="TextBox 11">
            <a:extLst>
              <a:ext uri="{FF2B5EF4-FFF2-40B4-BE49-F238E27FC236}">
                <a16:creationId xmlns:a16="http://schemas.microsoft.com/office/drawing/2014/main" id="{7A4CA029-575D-0E4D-8C29-7F0B6B474375}"/>
              </a:ext>
            </a:extLst>
          </p:cNvPr>
          <p:cNvSpPr txBox="1"/>
          <p:nvPr/>
        </p:nvSpPr>
        <p:spPr>
          <a:xfrm>
            <a:off x="402336" y="1618488"/>
            <a:ext cx="3188042" cy="226215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dirty="0"/>
              <a:t>Align strategy, funding, and execution</a:t>
            </a:r>
          </a:p>
          <a:p>
            <a:r>
              <a:rPr lang="en-US" dirty="0"/>
              <a:t>Optimize operations across the portfolio</a:t>
            </a:r>
          </a:p>
          <a:p>
            <a:r>
              <a:rPr lang="en-US" dirty="0"/>
              <a:t>Lightweight governance empowers decentralized decision-making</a:t>
            </a:r>
          </a:p>
        </p:txBody>
      </p:sp>
      <p:pic>
        <p:nvPicPr>
          <p:cNvPr id="2" name="Picture 1">
            <a:extLst>
              <a:ext uri="{FF2B5EF4-FFF2-40B4-BE49-F238E27FC236}">
                <a16:creationId xmlns:a16="http://schemas.microsoft.com/office/drawing/2014/main" id="{331584AA-734F-2E4E-B9A8-43FFD7313850}"/>
              </a:ext>
            </a:extLst>
          </p:cNvPr>
          <p:cNvPicPr>
            <a:picLocks noChangeAspect="1"/>
          </p:cNvPicPr>
          <p:nvPr/>
        </p:nvPicPr>
        <p:blipFill rotWithShape="1">
          <a:blip r:embed="rId4"/>
          <a:srcRect b="4409"/>
          <a:stretch/>
        </p:blipFill>
        <p:spPr>
          <a:xfrm>
            <a:off x="3437053" y="801000"/>
            <a:ext cx="5080000" cy="3968963"/>
          </a:xfrm>
          <a:prstGeom prst="rect">
            <a:avLst/>
          </a:prstGeom>
        </p:spPr>
      </p:pic>
    </p:spTree>
    <p:extLst>
      <p:ext uri="{BB962C8B-B14F-4D97-AF65-F5344CB8AC3E}">
        <p14:creationId xmlns:p14="http://schemas.microsoft.com/office/powerpoint/2010/main" val="2587676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C027-AAB2-4289-AE65-7A671F099195}"/>
              </a:ext>
            </a:extLst>
          </p:cNvPr>
          <p:cNvSpPr>
            <a:spLocks noGrp="1"/>
          </p:cNvSpPr>
          <p:nvPr>
            <p:ph type="title"/>
          </p:nvPr>
        </p:nvSpPr>
        <p:spPr/>
        <p:txBody>
          <a:bodyPr/>
          <a:lstStyle/>
          <a:p>
            <a:r>
              <a:rPr lang="en-US" dirty="0"/>
              <a:t>Revised enterprise strategy formulation guidance</a:t>
            </a:r>
          </a:p>
        </p:txBody>
      </p:sp>
      <p:pic>
        <p:nvPicPr>
          <p:cNvPr id="6146" name="Picture 2">
            <a:extLst>
              <a:ext uri="{FF2B5EF4-FFF2-40B4-BE49-F238E27FC236}">
                <a16:creationId xmlns:a16="http://schemas.microsoft.com/office/drawing/2014/main" id="{339C51C6-C4A3-4E55-89FA-DF178A9E2127}"/>
              </a:ext>
            </a:extLst>
          </p:cNvPr>
          <p:cNvPicPr>
            <a:picLocks noChangeAspect="1" noChangeArrowheads="1"/>
          </p:cNvPicPr>
          <p:nvPr/>
        </p:nvPicPr>
        <p:blipFill rotWithShape="1">
          <a:blip r:embed="rId3"/>
          <a:srcRect t="-9238" b="9238"/>
          <a:stretch/>
        </p:blipFill>
        <p:spPr bwMode="auto">
          <a:xfrm>
            <a:off x="855797" y="492439"/>
            <a:ext cx="5862718" cy="4158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2D015BC-F892-4E54-81CE-400093670FEA}"/>
              </a:ext>
            </a:extLst>
          </p:cNvPr>
          <p:cNvSpPr/>
          <p:nvPr/>
        </p:nvSpPr>
        <p:spPr>
          <a:xfrm>
            <a:off x="902291" y="3288699"/>
            <a:ext cx="1750149" cy="41148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3A8ABC8C-4ECB-4BA6-87C6-8B8A28FB2B6C}"/>
              </a:ext>
            </a:extLst>
          </p:cNvPr>
          <p:cNvSpPr/>
          <p:nvPr/>
        </p:nvSpPr>
        <p:spPr>
          <a:xfrm>
            <a:off x="5058709" y="929898"/>
            <a:ext cx="1659806" cy="98414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0362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51FFF-FB61-B943-9B05-0BDDB95FF872}"/>
              </a:ext>
            </a:extLst>
          </p:cNvPr>
          <p:cNvSpPr>
            <a:spLocks noGrp="1"/>
          </p:cNvSpPr>
          <p:nvPr>
            <p:ph type="title"/>
          </p:nvPr>
        </p:nvSpPr>
        <p:spPr/>
        <p:txBody>
          <a:bodyPr/>
          <a:lstStyle/>
          <a:p>
            <a:r>
              <a:rPr lang="en-US" dirty="0"/>
              <a:t>Strategic Themes with OKRs</a:t>
            </a:r>
          </a:p>
        </p:txBody>
      </p:sp>
      <p:graphicFrame>
        <p:nvGraphicFramePr>
          <p:cNvPr id="4" name="Table 3">
            <a:extLst>
              <a:ext uri="{FF2B5EF4-FFF2-40B4-BE49-F238E27FC236}">
                <a16:creationId xmlns:a16="http://schemas.microsoft.com/office/drawing/2014/main" id="{07166E36-CEC6-8447-A557-24D8A274D3B8}"/>
              </a:ext>
            </a:extLst>
          </p:cNvPr>
          <p:cNvGraphicFramePr>
            <a:graphicFrameLocks noGrp="1"/>
          </p:cNvGraphicFramePr>
          <p:nvPr>
            <p:extLst>
              <p:ext uri="{D42A27DB-BD31-4B8C-83A1-F6EECF244321}">
                <p14:modId xmlns:p14="http://schemas.microsoft.com/office/powerpoint/2010/main" val="2251232002"/>
              </p:ext>
            </p:extLst>
          </p:nvPr>
        </p:nvGraphicFramePr>
        <p:xfrm>
          <a:off x="457200" y="993042"/>
          <a:ext cx="8474610" cy="3543280"/>
        </p:xfrm>
        <a:graphic>
          <a:graphicData uri="http://schemas.openxmlformats.org/drawingml/2006/table">
            <a:tbl>
              <a:tblPr firstRow="1" bandRow="1">
                <a:solidFill>
                  <a:srgbClr val="FFFF00"/>
                </a:solidFill>
                <a:tableStyleId>{5C22544A-7EE6-4342-B048-85BDC9FD1C3A}</a:tableStyleId>
              </a:tblPr>
              <a:tblGrid>
                <a:gridCol w="3415615">
                  <a:extLst>
                    <a:ext uri="{9D8B030D-6E8A-4147-A177-3AD203B41FA5}">
                      <a16:colId xmlns:a16="http://schemas.microsoft.com/office/drawing/2014/main" val="4018899082"/>
                    </a:ext>
                  </a:extLst>
                </a:gridCol>
                <a:gridCol w="5058995">
                  <a:extLst>
                    <a:ext uri="{9D8B030D-6E8A-4147-A177-3AD203B41FA5}">
                      <a16:colId xmlns:a16="http://schemas.microsoft.com/office/drawing/2014/main" val="732441668"/>
                    </a:ext>
                  </a:extLst>
                </a:gridCol>
              </a:tblGrid>
              <a:tr h="562628">
                <a:tc>
                  <a:txBody>
                    <a:bodyPr/>
                    <a:lstStyle/>
                    <a:p>
                      <a:pPr algn="ctr"/>
                      <a:r>
                        <a:rPr lang="en-US" sz="1800" dirty="0"/>
                        <a:t>Objective</a:t>
                      </a:r>
                      <a:endParaRPr lang="en-US" sz="1600" dirty="0"/>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1"/>
                    </a:solidFill>
                  </a:tcPr>
                </a:tc>
                <a:tc>
                  <a:txBody>
                    <a:bodyPr/>
                    <a:lstStyle/>
                    <a:p>
                      <a:pPr algn="ctr"/>
                      <a:r>
                        <a:rPr lang="en-US" sz="2000" dirty="0"/>
                        <a:t>Key</a:t>
                      </a:r>
                      <a:r>
                        <a:rPr lang="en-US" sz="1800" dirty="0"/>
                        <a:t> Results</a:t>
                      </a:r>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264411496"/>
                  </a:ext>
                </a:extLst>
              </a:tr>
              <a:tr h="562628">
                <a:tc rowSpan="5">
                  <a:txBody>
                    <a:bodyPr/>
                    <a:lstStyle/>
                    <a:p>
                      <a:pPr marL="0">
                        <a:spcBef>
                          <a:spcPts val="600"/>
                        </a:spcBef>
                        <a:spcAft>
                          <a:spcPts val="600"/>
                        </a:spcAft>
                      </a:pPr>
                      <a:r>
                        <a:rPr lang="en-US" sz="1600" dirty="0"/>
                        <a:t>Increase customer engagement in our community platform</a:t>
                      </a: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tc>
                  <a:txBody>
                    <a:bodyPr/>
                    <a:lstStyle/>
                    <a:p>
                      <a:r>
                        <a:rPr lang="en-US" sz="1600" dirty="0"/>
                        <a:t>Reduce membership churn from 20% to 5%</a:t>
                      </a:r>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67221389"/>
                  </a:ext>
                </a:extLst>
              </a:tr>
              <a:tr h="56262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Increase Net Promoter Score from 35 to 60</a:t>
                      </a:r>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61871401"/>
                  </a:ext>
                </a:extLst>
              </a:tr>
              <a:tr h="713648">
                <a:tc vMerge="1">
                  <a:txBody>
                    <a:bodyPr/>
                    <a:lstStyle/>
                    <a:p>
                      <a:endParaRPr lang="en-US"/>
                    </a:p>
                  </a:txBody>
                  <a:tcPr/>
                </a:tc>
                <a:tc>
                  <a:txBody>
                    <a:bodyPr/>
                    <a:lstStyle/>
                    <a:p>
                      <a:r>
                        <a:rPr lang="en-US" sz="1600" dirty="0"/>
                        <a:t>Improve average weekly visits per active user from 5,000 to 20,000</a:t>
                      </a:r>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4047445"/>
                  </a:ext>
                </a:extLst>
              </a:tr>
              <a:tr h="56262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Increase non-paid (organic) traffic to from 1,500 to 5,000</a:t>
                      </a:r>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69223550"/>
                  </a:ext>
                </a:extLst>
              </a:tr>
              <a:tr h="56262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Improve engagement from 30% to 60%</a:t>
                      </a:r>
                    </a:p>
                  </a:txBody>
                  <a:tcPr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122700"/>
                  </a:ext>
                </a:extLst>
              </a:tr>
            </a:tbl>
          </a:graphicData>
        </a:graphic>
      </p:graphicFrame>
    </p:spTree>
    <p:extLst>
      <p:ext uri="{BB962C8B-B14F-4D97-AF65-F5344CB8AC3E}">
        <p14:creationId xmlns:p14="http://schemas.microsoft.com/office/powerpoint/2010/main" val="117737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Focus on the Portfolio Vision</a:t>
            </a:r>
          </a:p>
        </p:txBody>
      </p:sp>
      <p:pic>
        <p:nvPicPr>
          <p:cNvPr id="6" name="Picture 5">
            <a:extLst>
              <a:ext uri="{FF2B5EF4-FFF2-40B4-BE49-F238E27FC236}">
                <a16:creationId xmlns:a16="http://schemas.microsoft.com/office/drawing/2014/main" id="{C43E9711-D87B-1146-B796-718826EAFD3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7869" y="934273"/>
            <a:ext cx="6424169" cy="4122000"/>
          </a:xfrm>
          <a:prstGeom prst="rect">
            <a:avLst/>
          </a:prstGeom>
        </p:spPr>
      </p:pic>
      <p:sp>
        <p:nvSpPr>
          <p:cNvPr id="8" name="Rectangle 7">
            <a:extLst>
              <a:ext uri="{FF2B5EF4-FFF2-40B4-BE49-F238E27FC236}">
                <a16:creationId xmlns:a16="http://schemas.microsoft.com/office/drawing/2014/main" id="{5DE19686-8CCB-1641-BD9B-21AA6373BBB9}"/>
              </a:ext>
            </a:extLst>
          </p:cNvPr>
          <p:cNvSpPr/>
          <p:nvPr/>
        </p:nvSpPr>
        <p:spPr bwMode="auto">
          <a:xfrm>
            <a:off x="3628873" y="1479482"/>
            <a:ext cx="447828" cy="387418"/>
          </a:xfrm>
          <a:prstGeom prst="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1029557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51FFF-FB61-B943-9B05-0BDDB95FF872}"/>
              </a:ext>
            </a:extLst>
          </p:cNvPr>
          <p:cNvSpPr>
            <a:spLocks noGrp="1"/>
          </p:cNvSpPr>
          <p:nvPr>
            <p:ph type="title"/>
          </p:nvPr>
        </p:nvSpPr>
        <p:spPr/>
        <p:txBody>
          <a:bodyPr/>
          <a:lstStyle/>
          <a:p>
            <a:r>
              <a:rPr lang="en-US" dirty="0"/>
              <a:t>Portfolio Vision – added TOWS analysis</a:t>
            </a:r>
          </a:p>
        </p:txBody>
      </p:sp>
      <p:pic>
        <p:nvPicPr>
          <p:cNvPr id="7170" name="Picture 2">
            <a:extLst>
              <a:ext uri="{FF2B5EF4-FFF2-40B4-BE49-F238E27FC236}">
                <a16:creationId xmlns:a16="http://schemas.microsoft.com/office/drawing/2014/main" id="{855BDC09-B8F8-43C1-AA02-42E3D201A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2" b="9789"/>
          <a:stretch/>
        </p:blipFill>
        <p:spPr bwMode="auto">
          <a:xfrm>
            <a:off x="1515423" y="711200"/>
            <a:ext cx="6206178" cy="400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06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A8F1-4DE0-4C86-A739-8D8DA301E33D}"/>
              </a:ext>
            </a:extLst>
          </p:cNvPr>
          <p:cNvSpPr>
            <a:spLocks noGrp="1"/>
          </p:cNvSpPr>
          <p:nvPr>
            <p:ph type="title"/>
          </p:nvPr>
        </p:nvSpPr>
        <p:spPr/>
        <p:txBody>
          <a:bodyPr/>
          <a:lstStyle/>
          <a:p>
            <a:r>
              <a:rPr lang="en-GB" dirty="0"/>
              <a:t>Enhanced SAFe Lean </a:t>
            </a:r>
            <a:r>
              <a:rPr lang="en-GB" dirty="0" err="1"/>
              <a:t>Startup</a:t>
            </a:r>
            <a:r>
              <a:rPr lang="en-GB" dirty="0"/>
              <a:t> Epic lifecycle</a:t>
            </a:r>
          </a:p>
        </p:txBody>
      </p:sp>
      <p:pic>
        <p:nvPicPr>
          <p:cNvPr id="36" name="Picture 35">
            <a:extLst>
              <a:ext uri="{FF2B5EF4-FFF2-40B4-BE49-F238E27FC236}">
                <a16:creationId xmlns:a16="http://schemas.microsoft.com/office/drawing/2014/main" id="{D41E62D0-3251-EB48-8F94-4E0A3E8BC78F}"/>
              </a:ext>
            </a:extLst>
          </p:cNvPr>
          <p:cNvPicPr>
            <a:picLocks noChangeAspect="1"/>
          </p:cNvPicPr>
          <p:nvPr/>
        </p:nvPicPr>
        <p:blipFill>
          <a:blip r:embed="rId2"/>
          <a:stretch>
            <a:fillRect/>
          </a:stretch>
        </p:blipFill>
        <p:spPr>
          <a:xfrm>
            <a:off x="206679" y="864928"/>
            <a:ext cx="8730641" cy="3583298"/>
          </a:xfrm>
          <a:prstGeom prst="rect">
            <a:avLst/>
          </a:prstGeom>
        </p:spPr>
      </p:pic>
      <p:sp>
        <p:nvSpPr>
          <p:cNvPr id="5" name="Rectangle: Rounded Corners 4">
            <a:extLst>
              <a:ext uri="{FF2B5EF4-FFF2-40B4-BE49-F238E27FC236}">
                <a16:creationId xmlns:a16="http://schemas.microsoft.com/office/drawing/2014/main" id="{D5248C53-46E6-47E4-8E72-5E360E056C10}"/>
              </a:ext>
            </a:extLst>
          </p:cNvPr>
          <p:cNvSpPr/>
          <p:nvPr/>
        </p:nvSpPr>
        <p:spPr bwMode="auto">
          <a:xfrm>
            <a:off x="5357315" y="920663"/>
            <a:ext cx="2387065" cy="3814176"/>
          </a:xfrm>
          <a:prstGeom prst="roundRect">
            <a:avLst>
              <a:gd name="adj" fmla="val 11195"/>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GB" sz="2200" i="1" dirty="0">
              <a:solidFill>
                <a:srgbClr val="FF0000"/>
              </a:solidFill>
            </a:endParaRPr>
          </a:p>
        </p:txBody>
      </p:sp>
    </p:spTree>
    <p:extLst>
      <p:ext uri="{BB962C8B-B14F-4D97-AF65-F5344CB8AC3E}">
        <p14:creationId xmlns:p14="http://schemas.microsoft.com/office/powerpoint/2010/main" val="2314688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669D-EDF1-094C-809B-07E8129B8282}"/>
              </a:ext>
            </a:extLst>
          </p:cNvPr>
          <p:cNvSpPr>
            <a:spLocks noGrp="1"/>
          </p:cNvSpPr>
          <p:nvPr>
            <p:ph type="title"/>
          </p:nvPr>
        </p:nvSpPr>
        <p:spPr/>
        <p:txBody>
          <a:bodyPr/>
          <a:lstStyle/>
          <a:p>
            <a:r>
              <a:rPr lang="en-GB" dirty="0"/>
              <a:t>Enhanced SAFe Lean </a:t>
            </a:r>
            <a:r>
              <a:rPr lang="en-GB" dirty="0" err="1"/>
              <a:t>Startup</a:t>
            </a:r>
            <a:r>
              <a:rPr lang="en-GB" dirty="0"/>
              <a:t> Epic lifecycle</a:t>
            </a:r>
            <a:endParaRPr lang="en-US" dirty="0"/>
          </a:p>
        </p:txBody>
      </p:sp>
      <p:pic>
        <p:nvPicPr>
          <p:cNvPr id="3" name="Picture 2">
            <a:extLst>
              <a:ext uri="{FF2B5EF4-FFF2-40B4-BE49-F238E27FC236}">
                <a16:creationId xmlns:a16="http://schemas.microsoft.com/office/drawing/2014/main" id="{51808722-B2F4-C74B-B437-F91CFF50BA3D}"/>
              </a:ext>
            </a:extLst>
          </p:cNvPr>
          <p:cNvPicPr>
            <a:picLocks noChangeAspect="1"/>
          </p:cNvPicPr>
          <p:nvPr/>
        </p:nvPicPr>
        <p:blipFill rotWithShape="1">
          <a:blip r:embed="rId2"/>
          <a:srcRect t="5138" r="4996" b="5066"/>
          <a:stretch/>
        </p:blipFill>
        <p:spPr>
          <a:xfrm>
            <a:off x="938529" y="772160"/>
            <a:ext cx="7327505" cy="4152393"/>
          </a:xfrm>
          <a:prstGeom prst="rect">
            <a:avLst/>
          </a:prstGeom>
        </p:spPr>
      </p:pic>
    </p:spTree>
    <p:extLst>
      <p:ext uri="{BB962C8B-B14F-4D97-AF65-F5344CB8AC3E}">
        <p14:creationId xmlns:p14="http://schemas.microsoft.com/office/powerpoint/2010/main" val="3432036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EF0092-FAB8-1148-93E3-70C1BBC2CE93}"/>
              </a:ext>
            </a:extLst>
          </p:cNvPr>
          <p:cNvPicPr>
            <a:picLocks noChangeAspect="1"/>
          </p:cNvPicPr>
          <p:nvPr/>
        </p:nvPicPr>
        <p:blipFill rotWithShape="1">
          <a:blip r:embed="rId3"/>
          <a:srcRect t="5780" r="10444" b="2519"/>
          <a:stretch/>
        </p:blipFill>
        <p:spPr>
          <a:xfrm>
            <a:off x="0" y="-1"/>
            <a:ext cx="9143999" cy="5143499"/>
          </a:xfrm>
          <a:prstGeom prst="rect">
            <a:avLst/>
          </a:prstGeom>
        </p:spPr>
      </p:pic>
      <p:sp>
        <p:nvSpPr>
          <p:cNvPr id="5" name="Rectangle 4">
            <a:extLst>
              <a:ext uri="{FF2B5EF4-FFF2-40B4-BE49-F238E27FC236}">
                <a16:creationId xmlns:a16="http://schemas.microsoft.com/office/drawing/2014/main" id="{90631C10-3428-2149-A993-AB2871D458DC}"/>
              </a:ext>
            </a:extLst>
          </p:cNvPr>
          <p:cNvSpPr/>
          <p:nvPr/>
        </p:nvSpPr>
        <p:spPr bwMode="auto">
          <a:xfrm>
            <a:off x="0" y="-5"/>
            <a:ext cx="3267740" cy="5143503"/>
          </a:xfrm>
          <a:prstGeom prst="rect">
            <a:avLst/>
          </a:prstGeom>
          <a:gradFill flip="none" rotWithShape="1">
            <a:gsLst>
              <a:gs pos="0">
                <a:schemeClr val="accent1">
                  <a:alpha val="64000"/>
                  <a:lumMod val="51000"/>
                  <a:lumOff val="49000"/>
                </a:schemeClr>
              </a:gs>
              <a:gs pos="36000">
                <a:srgbClr val="185BA3">
                  <a:alpha val="70000"/>
                  <a:lumMod val="85000"/>
                  <a:lumOff val="15000"/>
                </a:srgbClr>
              </a:gs>
              <a:gs pos="87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271895" y="373506"/>
            <a:ext cx="2654185" cy="4182363"/>
          </a:xfrm>
          <a:prstGeom prst="rect">
            <a:avLst/>
          </a:prstGeom>
          <a:noFill/>
        </p:spPr>
        <p:txBody>
          <a:bodyPr wrap="square" rtlCol="0">
            <a:spAutoFit/>
          </a:bodyPr>
          <a:lstStyle/>
          <a:p>
            <a:r>
              <a:rPr lang="en-US" sz="2200" b="1" dirty="0">
                <a:solidFill>
                  <a:schemeClr val="accent3"/>
                </a:solidFill>
              </a:rPr>
              <a:t>Why </a:t>
            </a:r>
            <a:br>
              <a:rPr lang="en-US" sz="2200" b="1" dirty="0">
                <a:solidFill>
                  <a:schemeClr val="accent3"/>
                </a:solidFill>
              </a:rPr>
            </a:br>
            <a:r>
              <a:rPr lang="en-US" sz="2200" b="1" dirty="0">
                <a:solidFill>
                  <a:schemeClr val="accent3"/>
                </a:solidFill>
              </a:rPr>
              <a:t>Organizational Agility?</a:t>
            </a:r>
          </a:p>
          <a:p>
            <a:r>
              <a:rPr lang="en-US" sz="900" dirty="0">
                <a:solidFill>
                  <a:schemeClr val="bg1"/>
                </a:solidFill>
              </a:rPr>
              <a:t> </a:t>
            </a:r>
          </a:p>
          <a:p>
            <a:pPr>
              <a:lnSpc>
                <a:spcPts val="2060"/>
              </a:lnSpc>
            </a:pPr>
            <a:r>
              <a:rPr lang="en-US" sz="1400" dirty="0">
                <a:solidFill>
                  <a:schemeClr val="bg1"/>
                </a:solidFill>
              </a:rPr>
              <a:t>Without organizational agility, enterprises simply cannot respond sufficiently to the challenges and opportunities that today’s rapidly changing markets present. Without it, employees and the enterprise associate an individual’s value with their functional skills, rather than business outcomes.</a:t>
            </a:r>
            <a:endParaRPr lang="en-US" sz="1400" dirty="0"/>
          </a:p>
        </p:txBody>
      </p:sp>
    </p:spTree>
    <p:extLst>
      <p:ext uri="{BB962C8B-B14F-4D97-AF65-F5344CB8AC3E}">
        <p14:creationId xmlns:p14="http://schemas.microsoft.com/office/powerpoint/2010/main" val="275297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143000" y="0"/>
          <a:ext cx="119063" cy="119063"/>
        </p:xfrm>
        <a:graphic>
          <a:graphicData uri="http://schemas.openxmlformats.org/presentationml/2006/ole">
            <mc:AlternateContent xmlns:mc="http://schemas.openxmlformats.org/markup-compatibility/2006">
              <mc:Choice xmlns:v="urn:schemas-microsoft-com:vml" Requires="v">
                <p:oleObj spid="_x0000_s1161" name="think-cell Slide" r:id="rId6" imgW="360" imgH="360" progId="">
                  <p:embed/>
                </p:oleObj>
              </mc:Choice>
              <mc:Fallback>
                <p:oleObj name="think-cell Slide" r:id="rId6" imgW="360" imgH="360" progId="">
                  <p:embed/>
                  <p:pic>
                    <p:nvPicPr>
                      <p:cNvPr id="4" name="Object 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0"/>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139141" name="Rectangle 5"/>
          <p:cNvSpPr>
            <a:spLocks noGrp="1" noChangeArrowheads="1"/>
          </p:cNvSpPr>
          <p:nvPr>
            <p:ph type="title" idx="4294967295"/>
            <p:custDataLst>
              <p:tags r:id="rId3"/>
            </p:custDataLst>
          </p:nvPr>
        </p:nvSpPr>
        <p:spPr>
          <a:xfrm>
            <a:off x="1726259" y="775086"/>
            <a:ext cx="6056089" cy="301625"/>
          </a:xfrm>
        </p:spPr>
        <p:txBody>
          <a:bodyPr/>
          <a:lstStyle/>
          <a:p>
            <a:r>
              <a:rPr lang="en-US" sz="2800" b="1" dirty="0">
                <a:solidFill>
                  <a:schemeClr val="bg1"/>
                </a:solidFill>
              </a:rPr>
              <a:t>Competing in the Age of Software</a:t>
            </a:r>
          </a:p>
        </p:txBody>
      </p:sp>
      <p:sp>
        <p:nvSpPr>
          <p:cNvPr id="7" name="TextBox 6"/>
          <p:cNvSpPr txBox="1"/>
          <p:nvPr/>
        </p:nvSpPr>
        <p:spPr bwMode="auto">
          <a:xfrm>
            <a:off x="1634819" y="1519805"/>
            <a:ext cx="6516405" cy="2366395"/>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a:lnSpc>
                <a:spcPts val="3635"/>
              </a:lnSpc>
              <a:spcAft>
                <a:spcPts val="1800"/>
              </a:spcAft>
            </a:pPr>
            <a:r>
              <a:rPr lang="en-US" sz="2000" dirty="0">
                <a:solidFill>
                  <a:schemeClr val="bg1"/>
                </a:solidFill>
              </a:rPr>
              <a:t>The problem is not with our organizations realizing that they need to transform; the problem is that organizations are using managerial frameworks and infrastructure models from past revolutions to manage their businesses in this one.</a:t>
            </a:r>
          </a:p>
          <a:p>
            <a:pPr>
              <a:lnSpc>
                <a:spcPts val="3635"/>
              </a:lnSpc>
              <a:spcAft>
                <a:spcPts val="1800"/>
              </a:spcAft>
            </a:pPr>
            <a:endParaRPr lang="en-US" sz="2000" b="1" dirty="0">
              <a:solidFill>
                <a:schemeClr val="bg1"/>
              </a:solidFill>
              <a:latin typeface="Arial"/>
              <a:cs typeface="Arial"/>
            </a:endParaRPr>
          </a:p>
        </p:txBody>
      </p:sp>
      <p:sp>
        <p:nvSpPr>
          <p:cNvPr id="10" name="TextBox 9">
            <a:extLst>
              <a:ext uri="{FF2B5EF4-FFF2-40B4-BE49-F238E27FC236}">
                <a16:creationId xmlns:a16="http://schemas.microsoft.com/office/drawing/2014/main" id="{F77FC707-857F-C544-92D7-01D29556E7EF}"/>
              </a:ext>
            </a:extLst>
          </p:cNvPr>
          <p:cNvSpPr txBox="1"/>
          <p:nvPr/>
        </p:nvSpPr>
        <p:spPr>
          <a:xfrm>
            <a:off x="5827224" y="3689621"/>
            <a:ext cx="2038773" cy="646331"/>
          </a:xfrm>
          <a:prstGeom prst="rect">
            <a:avLst/>
          </a:prstGeom>
          <a:noFill/>
        </p:spPr>
        <p:txBody>
          <a:bodyPr wrap="square" rtlCol="0">
            <a:spAutoFit/>
          </a:bodyPr>
          <a:lstStyle/>
          <a:p>
            <a:pPr algn="r"/>
            <a:r>
              <a:rPr lang="en-US" dirty="0">
                <a:solidFill>
                  <a:schemeClr val="accent3"/>
                </a:solidFill>
              </a:rPr>
              <a:t>—</a:t>
            </a:r>
            <a:r>
              <a:rPr lang="en-US" b="1" dirty="0" err="1">
                <a:solidFill>
                  <a:schemeClr val="accent3"/>
                </a:solidFill>
              </a:rPr>
              <a:t>Mik</a:t>
            </a:r>
            <a:r>
              <a:rPr lang="en-US" b="1" dirty="0">
                <a:solidFill>
                  <a:schemeClr val="accent3"/>
                </a:solidFill>
              </a:rPr>
              <a:t> Kersten</a:t>
            </a:r>
          </a:p>
          <a:p>
            <a:pPr algn="r"/>
            <a:endParaRPr lang="en-US" dirty="0">
              <a:solidFill>
                <a:srgbClr val="B5BD00"/>
              </a:solidFill>
            </a:endParaRPr>
          </a:p>
        </p:txBody>
      </p:sp>
      <p:sp>
        <p:nvSpPr>
          <p:cNvPr id="6" name="TextBox 5">
            <a:extLst>
              <a:ext uri="{FF2B5EF4-FFF2-40B4-BE49-F238E27FC236}">
                <a16:creationId xmlns:a16="http://schemas.microsoft.com/office/drawing/2014/main" id="{D393739B-53A0-E84B-B9E1-345B2F0F8751}"/>
              </a:ext>
            </a:extLst>
          </p:cNvPr>
          <p:cNvSpPr txBox="1"/>
          <p:nvPr/>
        </p:nvSpPr>
        <p:spPr>
          <a:xfrm>
            <a:off x="657517" y="633618"/>
            <a:ext cx="1258349" cy="3170099"/>
          </a:xfrm>
          <a:prstGeom prst="rect">
            <a:avLst/>
          </a:prstGeom>
          <a:noFill/>
        </p:spPr>
        <p:txBody>
          <a:bodyPr wrap="square" rtlCol="0">
            <a:spAutoFit/>
          </a:bodyPr>
          <a:lstStyle/>
          <a:p>
            <a:pPr algn="l"/>
            <a:r>
              <a:rPr lang="en-US" sz="20000" dirty="0">
                <a:solidFill>
                  <a:srgbClr val="FFFFFF">
                    <a:alpha val="25000"/>
                  </a:srgbClr>
                </a:solidFill>
              </a:rPr>
              <a:t>“</a:t>
            </a:r>
          </a:p>
        </p:txBody>
      </p:sp>
    </p:spTree>
    <p:extLst>
      <p:ext uri="{BB962C8B-B14F-4D97-AF65-F5344CB8AC3E}">
        <p14:creationId xmlns:p14="http://schemas.microsoft.com/office/powerpoint/2010/main" val="2042222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78EE-5521-4D45-BFFE-50C06370DB44}"/>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1C447849-D715-9E41-B851-93E9D52344AF}"/>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Organizational Agility</a:t>
            </a:r>
          </a:p>
        </p:txBody>
      </p:sp>
      <p:grpSp>
        <p:nvGrpSpPr>
          <p:cNvPr id="9" name="Group 8">
            <a:extLst>
              <a:ext uri="{FF2B5EF4-FFF2-40B4-BE49-F238E27FC236}">
                <a16:creationId xmlns:a16="http://schemas.microsoft.com/office/drawing/2014/main" id="{6E72A04A-B60E-7C46-9E38-4209E68D3CC4}"/>
              </a:ext>
            </a:extLst>
          </p:cNvPr>
          <p:cNvGrpSpPr/>
          <p:nvPr/>
        </p:nvGrpSpPr>
        <p:grpSpPr>
          <a:xfrm>
            <a:off x="265949" y="137786"/>
            <a:ext cx="970768" cy="970768"/>
            <a:chOff x="5348614" y="789140"/>
            <a:chExt cx="1453019" cy="1453019"/>
          </a:xfrm>
        </p:grpSpPr>
        <p:sp>
          <p:nvSpPr>
            <p:cNvPr id="8" name="Oval 7">
              <a:extLst>
                <a:ext uri="{FF2B5EF4-FFF2-40B4-BE49-F238E27FC236}">
                  <a16:creationId xmlns:a16="http://schemas.microsoft.com/office/drawing/2014/main" id="{E079CE2A-32D5-FB41-B51A-D6BCCD3761B6}"/>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7" name="Picture 6">
              <a:extLst>
                <a:ext uri="{FF2B5EF4-FFF2-40B4-BE49-F238E27FC236}">
                  <a16:creationId xmlns:a16="http://schemas.microsoft.com/office/drawing/2014/main" id="{5634F863-89DE-E847-9AB0-026B9DFA41A1}"/>
                </a:ext>
              </a:extLst>
            </p:cNvPr>
            <p:cNvPicPr>
              <a:picLocks noChangeAspect="1"/>
            </p:cNvPicPr>
            <p:nvPr/>
          </p:nvPicPr>
          <p:blipFill>
            <a:blip r:embed="rId3"/>
            <a:stretch>
              <a:fillRect/>
            </a:stretch>
          </p:blipFill>
          <p:spPr>
            <a:xfrm>
              <a:off x="5459086" y="899612"/>
              <a:ext cx="1232074" cy="1232074"/>
            </a:xfrm>
            <a:prstGeom prst="rect">
              <a:avLst/>
            </a:prstGeom>
            <a:ln w="31750">
              <a:noFill/>
            </a:ln>
          </p:spPr>
        </p:pic>
      </p:grpSp>
      <p:sp>
        <p:nvSpPr>
          <p:cNvPr id="19" name="TextBox 18">
            <a:extLst>
              <a:ext uri="{FF2B5EF4-FFF2-40B4-BE49-F238E27FC236}">
                <a16:creationId xmlns:a16="http://schemas.microsoft.com/office/drawing/2014/main" id="{982D8220-3339-8C43-A3D6-72BA5F0B1DBA}"/>
              </a:ext>
            </a:extLst>
          </p:cNvPr>
          <p:cNvSpPr txBox="1"/>
          <p:nvPr/>
        </p:nvSpPr>
        <p:spPr>
          <a:xfrm>
            <a:off x="225716" y="1541142"/>
            <a:ext cx="2598924" cy="307052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sz="1700" dirty="0"/>
              <a:t>Create an enterprise-wide, Lean-Agile mindset</a:t>
            </a:r>
          </a:p>
          <a:p>
            <a:r>
              <a:rPr lang="en-US" sz="1700" dirty="0"/>
              <a:t>‘Lean out’ business operations</a:t>
            </a:r>
          </a:p>
          <a:p>
            <a:r>
              <a:rPr lang="en-US" sz="1700" dirty="0"/>
              <a:t>Respond quickly to opportunities and threats</a:t>
            </a:r>
          </a:p>
        </p:txBody>
      </p:sp>
      <p:pic>
        <p:nvPicPr>
          <p:cNvPr id="6" name="Picture 5">
            <a:extLst>
              <a:ext uri="{FF2B5EF4-FFF2-40B4-BE49-F238E27FC236}">
                <a16:creationId xmlns:a16="http://schemas.microsoft.com/office/drawing/2014/main" id="{268EC91A-9F65-0E49-AD52-5D2E92EAC5C3}"/>
              </a:ext>
            </a:extLst>
          </p:cNvPr>
          <p:cNvPicPr>
            <a:picLocks noChangeAspect="1"/>
          </p:cNvPicPr>
          <p:nvPr/>
        </p:nvPicPr>
        <p:blipFill>
          <a:blip r:embed="rId4"/>
          <a:stretch>
            <a:fillRect/>
          </a:stretch>
        </p:blipFill>
        <p:spPr>
          <a:xfrm>
            <a:off x="2790266" y="1031769"/>
            <a:ext cx="6162394" cy="3450941"/>
          </a:xfrm>
          <a:prstGeom prst="rect">
            <a:avLst/>
          </a:prstGeom>
        </p:spPr>
      </p:pic>
    </p:spTree>
    <p:extLst>
      <p:ext uri="{BB962C8B-B14F-4D97-AF65-F5344CB8AC3E}">
        <p14:creationId xmlns:p14="http://schemas.microsoft.com/office/powerpoint/2010/main" val="46746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93C9A8-27C2-E849-8B8F-36D4D160EC9F}"/>
              </a:ext>
            </a:extLst>
          </p:cNvPr>
          <p:cNvSpPr/>
          <p:nvPr/>
        </p:nvSpPr>
        <p:spPr>
          <a:xfrm>
            <a:off x="1638520" y="1612003"/>
            <a:ext cx="882243" cy="56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Approve campaign</a:t>
            </a:r>
          </a:p>
        </p:txBody>
      </p:sp>
      <p:sp>
        <p:nvSpPr>
          <p:cNvPr id="30" name="Rectangle 29">
            <a:extLst>
              <a:ext uri="{FF2B5EF4-FFF2-40B4-BE49-F238E27FC236}">
                <a16:creationId xmlns:a16="http://schemas.microsoft.com/office/drawing/2014/main" id="{89A5CFED-40AB-584C-9728-EEF384326A53}"/>
              </a:ext>
            </a:extLst>
          </p:cNvPr>
          <p:cNvSpPr/>
          <p:nvPr/>
        </p:nvSpPr>
        <p:spPr>
          <a:xfrm>
            <a:off x="5444813" y="1612002"/>
            <a:ext cx="779013" cy="552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Approve content</a:t>
            </a:r>
          </a:p>
        </p:txBody>
      </p:sp>
      <p:sp>
        <p:nvSpPr>
          <p:cNvPr id="31" name="Rectangle 30">
            <a:extLst>
              <a:ext uri="{FF2B5EF4-FFF2-40B4-BE49-F238E27FC236}">
                <a16:creationId xmlns:a16="http://schemas.microsoft.com/office/drawing/2014/main" id="{416C2E8C-7D97-A246-AF1F-AF9437DC7DE9}"/>
              </a:ext>
            </a:extLst>
          </p:cNvPr>
          <p:cNvSpPr/>
          <p:nvPr/>
        </p:nvSpPr>
        <p:spPr>
          <a:xfrm>
            <a:off x="7399620" y="1612002"/>
            <a:ext cx="736470" cy="557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Test system</a:t>
            </a:r>
          </a:p>
        </p:txBody>
      </p:sp>
      <p:sp>
        <p:nvSpPr>
          <p:cNvPr id="49" name="Rectangle 48">
            <a:extLst>
              <a:ext uri="{FF2B5EF4-FFF2-40B4-BE49-F238E27FC236}">
                <a16:creationId xmlns:a16="http://schemas.microsoft.com/office/drawing/2014/main" id="{0C202D77-E0BD-8448-85E6-C5AE4769409A}"/>
              </a:ext>
            </a:extLst>
          </p:cNvPr>
          <p:cNvSpPr/>
          <p:nvPr/>
        </p:nvSpPr>
        <p:spPr>
          <a:xfrm>
            <a:off x="3667027" y="1612002"/>
            <a:ext cx="687575" cy="552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Create content</a:t>
            </a:r>
          </a:p>
        </p:txBody>
      </p:sp>
      <p:sp>
        <p:nvSpPr>
          <p:cNvPr id="10" name="TextBox 9">
            <a:extLst>
              <a:ext uri="{FF2B5EF4-FFF2-40B4-BE49-F238E27FC236}">
                <a16:creationId xmlns:a16="http://schemas.microsoft.com/office/drawing/2014/main" id="{86571057-F139-2949-A521-D26422C263E1}"/>
              </a:ext>
            </a:extLst>
          </p:cNvPr>
          <p:cNvSpPr txBox="1"/>
          <p:nvPr/>
        </p:nvSpPr>
        <p:spPr>
          <a:xfrm>
            <a:off x="2519352" y="2567372"/>
            <a:ext cx="1069524" cy="369332"/>
          </a:xfrm>
          <a:prstGeom prst="rect">
            <a:avLst/>
          </a:prstGeom>
          <a:noFill/>
        </p:spPr>
        <p:txBody>
          <a:bodyPr wrap="none" rtlCol="0">
            <a:spAutoFit/>
          </a:bodyPr>
          <a:lstStyle/>
          <a:p>
            <a:r>
              <a:rPr lang="en-US" b="1" dirty="0">
                <a:solidFill>
                  <a:schemeClr val="accent2"/>
                </a:solidFill>
              </a:rPr>
              <a:t>2 weeks</a:t>
            </a:r>
          </a:p>
        </p:txBody>
      </p:sp>
      <p:sp>
        <p:nvSpPr>
          <p:cNvPr id="51" name="TextBox 50">
            <a:extLst>
              <a:ext uri="{FF2B5EF4-FFF2-40B4-BE49-F238E27FC236}">
                <a16:creationId xmlns:a16="http://schemas.microsoft.com/office/drawing/2014/main" id="{78D08570-5101-E047-B227-0F15844429CB}"/>
              </a:ext>
            </a:extLst>
          </p:cNvPr>
          <p:cNvSpPr txBox="1"/>
          <p:nvPr/>
        </p:nvSpPr>
        <p:spPr>
          <a:xfrm>
            <a:off x="4585021" y="2567372"/>
            <a:ext cx="941283" cy="369332"/>
          </a:xfrm>
          <a:prstGeom prst="rect">
            <a:avLst/>
          </a:prstGeom>
          <a:noFill/>
        </p:spPr>
        <p:txBody>
          <a:bodyPr wrap="none" rtlCol="0">
            <a:spAutoFit/>
          </a:bodyPr>
          <a:lstStyle/>
          <a:p>
            <a:r>
              <a:rPr lang="en-US" b="1" dirty="0">
                <a:solidFill>
                  <a:schemeClr val="accent2"/>
                </a:solidFill>
              </a:rPr>
              <a:t>1 week</a:t>
            </a:r>
          </a:p>
        </p:txBody>
      </p:sp>
      <p:sp>
        <p:nvSpPr>
          <p:cNvPr id="11" name="TextBox 10">
            <a:extLst>
              <a:ext uri="{FF2B5EF4-FFF2-40B4-BE49-F238E27FC236}">
                <a16:creationId xmlns:a16="http://schemas.microsoft.com/office/drawing/2014/main" id="{EF4A9509-B9C0-F347-8EA2-38A5578A0F2D}"/>
              </a:ext>
            </a:extLst>
          </p:cNvPr>
          <p:cNvSpPr txBox="1"/>
          <p:nvPr/>
        </p:nvSpPr>
        <p:spPr>
          <a:xfrm>
            <a:off x="1972126" y="2878985"/>
            <a:ext cx="2175669" cy="253916"/>
          </a:xfrm>
          <a:prstGeom prst="rect">
            <a:avLst/>
          </a:prstGeom>
          <a:noFill/>
        </p:spPr>
        <p:txBody>
          <a:bodyPr wrap="square" rtlCol="0">
            <a:spAutoFit/>
          </a:bodyPr>
          <a:lstStyle/>
          <a:p>
            <a:pPr algn="ctr"/>
            <a:r>
              <a:rPr lang="en-US" sz="1050" dirty="0">
                <a:solidFill>
                  <a:schemeClr val="tx1">
                    <a:lumMod val="65000"/>
                    <a:lumOff val="35000"/>
                  </a:schemeClr>
                </a:solidFill>
              </a:rPr>
              <a:t>(Wait for people availability)</a:t>
            </a:r>
          </a:p>
        </p:txBody>
      </p:sp>
      <p:sp>
        <p:nvSpPr>
          <p:cNvPr id="55" name="TextBox 54">
            <a:extLst>
              <a:ext uri="{FF2B5EF4-FFF2-40B4-BE49-F238E27FC236}">
                <a16:creationId xmlns:a16="http://schemas.microsoft.com/office/drawing/2014/main" id="{38AA2D4C-E19E-CD4E-B625-F4420FFBEFB7}"/>
              </a:ext>
            </a:extLst>
          </p:cNvPr>
          <p:cNvSpPr txBox="1"/>
          <p:nvPr/>
        </p:nvSpPr>
        <p:spPr>
          <a:xfrm>
            <a:off x="4067938" y="2882703"/>
            <a:ext cx="2074895" cy="253916"/>
          </a:xfrm>
          <a:prstGeom prst="rect">
            <a:avLst/>
          </a:prstGeom>
          <a:noFill/>
        </p:spPr>
        <p:txBody>
          <a:bodyPr wrap="square" rtlCol="0">
            <a:spAutoFit/>
          </a:bodyPr>
          <a:lstStyle/>
          <a:p>
            <a:pPr algn="ctr"/>
            <a:r>
              <a:rPr lang="en-US" sz="1050" dirty="0">
                <a:solidFill>
                  <a:schemeClr val="tx1">
                    <a:lumMod val="65000"/>
                    <a:lumOff val="35000"/>
                  </a:schemeClr>
                </a:solidFill>
              </a:rPr>
              <a:t>(Wait for approval authority)</a:t>
            </a:r>
          </a:p>
        </p:txBody>
      </p:sp>
      <p:sp>
        <p:nvSpPr>
          <p:cNvPr id="56" name="TextBox 55">
            <a:extLst>
              <a:ext uri="{FF2B5EF4-FFF2-40B4-BE49-F238E27FC236}">
                <a16:creationId xmlns:a16="http://schemas.microsoft.com/office/drawing/2014/main" id="{90C741B5-928E-5C4A-A64F-DE8B3496019B}"/>
              </a:ext>
            </a:extLst>
          </p:cNvPr>
          <p:cNvSpPr txBox="1"/>
          <p:nvPr/>
        </p:nvSpPr>
        <p:spPr>
          <a:xfrm>
            <a:off x="6162468" y="2899467"/>
            <a:ext cx="1539232" cy="253916"/>
          </a:xfrm>
          <a:prstGeom prst="rect">
            <a:avLst/>
          </a:prstGeom>
          <a:noFill/>
        </p:spPr>
        <p:txBody>
          <a:bodyPr wrap="square" rtlCol="0">
            <a:spAutoFit/>
          </a:bodyPr>
          <a:lstStyle/>
          <a:p>
            <a:pPr algn="ctr"/>
            <a:r>
              <a:rPr lang="en-US" sz="1050" dirty="0">
                <a:solidFill>
                  <a:schemeClr val="tx1">
                    <a:lumMod val="65000"/>
                    <a:lumOff val="35000"/>
                  </a:schemeClr>
                </a:solidFill>
              </a:rPr>
              <a:t>(Wait for IT support)</a:t>
            </a:r>
          </a:p>
        </p:txBody>
      </p:sp>
      <p:sp>
        <p:nvSpPr>
          <p:cNvPr id="60" name="TextBox 59">
            <a:extLst>
              <a:ext uri="{FF2B5EF4-FFF2-40B4-BE49-F238E27FC236}">
                <a16:creationId xmlns:a16="http://schemas.microsoft.com/office/drawing/2014/main" id="{2C8D9505-8D97-8B43-978B-94CDC0EB4059}"/>
              </a:ext>
            </a:extLst>
          </p:cNvPr>
          <p:cNvSpPr txBox="1"/>
          <p:nvPr/>
        </p:nvSpPr>
        <p:spPr>
          <a:xfrm>
            <a:off x="6454608" y="2567372"/>
            <a:ext cx="1069524" cy="369332"/>
          </a:xfrm>
          <a:prstGeom prst="rect">
            <a:avLst/>
          </a:prstGeom>
          <a:noFill/>
        </p:spPr>
        <p:txBody>
          <a:bodyPr wrap="none" rtlCol="0">
            <a:spAutoFit/>
          </a:bodyPr>
          <a:lstStyle/>
          <a:p>
            <a:r>
              <a:rPr lang="en-US" b="1" dirty="0">
                <a:solidFill>
                  <a:schemeClr val="accent2"/>
                </a:solidFill>
              </a:rPr>
              <a:t>2 weeks</a:t>
            </a:r>
          </a:p>
        </p:txBody>
      </p:sp>
      <p:sp>
        <p:nvSpPr>
          <p:cNvPr id="3" name="TextBox 2">
            <a:extLst>
              <a:ext uri="{FF2B5EF4-FFF2-40B4-BE49-F238E27FC236}">
                <a16:creationId xmlns:a16="http://schemas.microsoft.com/office/drawing/2014/main" id="{D38925C9-2447-8F41-8717-C96F9C9E4F3F}"/>
              </a:ext>
            </a:extLst>
          </p:cNvPr>
          <p:cNvSpPr txBox="1"/>
          <p:nvPr/>
        </p:nvSpPr>
        <p:spPr>
          <a:xfrm>
            <a:off x="1694507" y="2232032"/>
            <a:ext cx="748923" cy="369332"/>
          </a:xfrm>
          <a:prstGeom prst="rect">
            <a:avLst/>
          </a:prstGeom>
          <a:noFill/>
        </p:spPr>
        <p:txBody>
          <a:bodyPr wrap="none" rtlCol="0">
            <a:spAutoFit/>
          </a:bodyPr>
          <a:lstStyle/>
          <a:p>
            <a:r>
              <a:rPr lang="en-US" dirty="0">
                <a:solidFill>
                  <a:srgbClr val="3D74BA"/>
                </a:solidFill>
              </a:rPr>
              <a:t>1 day</a:t>
            </a:r>
          </a:p>
        </p:txBody>
      </p:sp>
      <p:sp>
        <p:nvSpPr>
          <p:cNvPr id="52" name="TextBox 51">
            <a:extLst>
              <a:ext uri="{FF2B5EF4-FFF2-40B4-BE49-F238E27FC236}">
                <a16:creationId xmlns:a16="http://schemas.microsoft.com/office/drawing/2014/main" id="{5CF02755-7F20-5E40-B69C-F210F4F68240}"/>
              </a:ext>
            </a:extLst>
          </p:cNvPr>
          <p:cNvSpPr txBox="1"/>
          <p:nvPr/>
        </p:nvSpPr>
        <p:spPr>
          <a:xfrm>
            <a:off x="3584632" y="2214828"/>
            <a:ext cx="864339" cy="369332"/>
          </a:xfrm>
          <a:prstGeom prst="rect">
            <a:avLst/>
          </a:prstGeom>
          <a:noFill/>
        </p:spPr>
        <p:txBody>
          <a:bodyPr wrap="none" rtlCol="0">
            <a:spAutoFit/>
          </a:bodyPr>
          <a:lstStyle/>
          <a:p>
            <a:r>
              <a:rPr lang="en-US" dirty="0">
                <a:solidFill>
                  <a:srgbClr val="3D74BA"/>
                </a:solidFill>
              </a:rPr>
              <a:t>2 days</a:t>
            </a:r>
          </a:p>
        </p:txBody>
      </p:sp>
      <p:sp>
        <p:nvSpPr>
          <p:cNvPr id="53" name="TextBox 52">
            <a:extLst>
              <a:ext uri="{FF2B5EF4-FFF2-40B4-BE49-F238E27FC236}">
                <a16:creationId xmlns:a16="http://schemas.microsoft.com/office/drawing/2014/main" id="{07BD3A39-6738-8343-BBF9-E5CE824B8B0F}"/>
              </a:ext>
            </a:extLst>
          </p:cNvPr>
          <p:cNvSpPr txBox="1"/>
          <p:nvPr/>
        </p:nvSpPr>
        <p:spPr>
          <a:xfrm>
            <a:off x="5434512" y="2214828"/>
            <a:ext cx="761747" cy="369332"/>
          </a:xfrm>
          <a:prstGeom prst="rect">
            <a:avLst/>
          </a:prstGeom>
          <a:noFill/>
        </p:spPr>
        <p:txBody>
          <a:bodyPr wrap="none" rtlCol="0">
            <a:spAutoFit/>
          </a:bodyPr>
          <a:lstStyle/>
          <a:p>
            <a:r>
              <a:rPr lang="en-US" dirty="0">
                <a:solidFill>
                  <a:srgbClr val="3D74BA"/>
                </a:solidFill>
              </a:rPr>
              <a:t>4 hrs.</a:t>
            </a:r>
          </a:p>
        </p:txBody>
      </p:sp>
      <p:sp>
        <p:nvSpPr>
          <p:cNvPr id="57" name="TextBox 56">
            <a:extLst>
              <a:ext uri="{FF2B5EF4-FFF2-40B4-BE49-F238E27FC236}">
                <a16:creationId xmlns:a16="http://schemas.microsoft.com/office/drawing/2014/main" id="{5E058050-A10D-B44D-B5E6-DA98075CEB05}"/>
              </a:ext>
            </a:extLst>
          </p:cNvPr>
          <p:cNvSpPr txBox="1"/>
          <p:nvPr/>
        </p:nvSpPr>
        <p:spPr>
          <a:xfrm>
            <a:off x="7383061" y="2214828"/>
            <a:ext cx="761747" cy="369332"/>
          </a:xfrm>
          <a:prstGeom prst="rect">
            <a:avLst/>
          </a:prstGeom>
          <a:noFill/>
        </p:spPr>
        <p:txBody>
          <a:bodyPr wrap="none" rtlCol="0">
            <a:spAutoFit/>
          </a:bodyPr>
          <a:lstStyle/>
          <a:p>
            <a:r>
              <a:rPr lang="en-US" dirty="0">
                <a:solidFill>
                  <a:srgbClr val="3D74BA"/>
                </a:solidFill>
              </a:rPr>
              <a:t>4 hrs.</a:t>
            </a:r>
          </a:p>
        </p:txBody>
      </p:sp>
      <p:sp>
        <p:nvSpPr>
          <p:cNvPr id="15" name="TextBox 14">
            <a:extLst>
              <a:ext uri="{FF2B5EF4-FFF2-40B4-BE49-F238E27FC236}">
                <a16:creationId xmlns:a16="http://schemas.microsoft.com/office/drawing/2014/main" id="{303DAA4C-45C3-F84D-AA95-9480B96D4084}"/>
              </a:ext>
            </a:extLst>
          </p:cNvPr>
          <p:cNvSpPr txBox="1"/>
          <p:nvPr/>
        </p:nvSpPr>
        <p:spPr>
          <a:xfrm>
            <a:off x="141192" y="2214828"/>
            <a:ext cx="1518364" cy="369332"/>
          </a:xfrm>
          <a:prstGeom prst="rect">
            <a:avLst/>
          </a:prstGeom>
          <a:noFill/>
        </p:spPr>
        <p:txBody>
          <a:bodyPr wrap="none" rtlCol="0">
            <a:spAutoFit/>
          </a:bodyPr>
          <a:lstStyle/>
          <a:p>
            <a:r>
              <a:rPr lang="en-US" dirty="0">
                <a:solidFill>
                  <a:srgbClr val="3D74BA"/>
                </a:solidFill>
              </a:rPr>
              <a:t>Process time</a:t>
            </a:r>
          </a:p>
        </p:txBody>
      </p:sp>
      <p:sp>
        <p:nvSpPr>
          <p:cNvPr id="62" name="TextBox 61">
            <a:extLst>
              <a:ext uri="{FF2B5EF4-FFF2-40B4-BE49-F238E27FC236}">
                <a16:creationId xmlns:a16="http://schemas.microsoft.com/office/drawing/2014/main" id="{B092B3C6-F091-7746-AFAF-AE2A88228464}"/>
              </a:ext>
            </a:extLst>
          </p:cNvPr>
          <p:cNvSpPr txBox="1"/>
          <p:nvPr/>
        </p:nvSpPr>
        <p:spPr>
          <a:xfrm>
            <a:off x="320728" y="2582124"/>
            <a:ext cx="1338828" cy="369332"/>
          </a:xfrm>
          <a:prstGeom prst="rect">
            <a:avLst/>
          </a:prstGeom>
          <a:noFill/>
        </p:spPr>
        <p:txBody>
          <a:bodyPr wrap="none" rtlCol="0">
            <a:spAutoFit/>
          </a:bodyPr>
          <a:lstStyle/>
          <a:p>
            <a:r>
              <a:rPr lang="en-US" b="1" dirty="0">
                <a:solidFill>
                  <a:schemeClr val="accent2"/>
                </a:solidFill>
              </a:rPr>
              <a:t>Delay time</a:t>
            </a:r>
          </a:p>
        </p:txBody>
      </p:sp>
      <p:cxnSp>
        <p:nvCxnSpPr>
          <p:cNvPr id="69" name="Straight Arrow Connector 68">
            <a:extLst>
              <a:ext uri="{FF2B5EF4-FFF2-40B4-BE49-F238E27FC236}">
                <a16:creationId xmlns:a16="http://schemas.microsoft.com/office/drawing/2014/main" id="{6A565165-760B-EA4E-BCE8-811EE691F571}"/>
              </a:ext>
            </a:extLst>
          </p:cNvPr>
          <p:cNvCxnSpPr>
            <a:cxnSpLocks/>
          </p:cNvCxnSpPr>
          <p:nvPr/>
        </p:nvCxnSpPr>
        <p:spPr>
          <a:xfrm>
            <a:off x="1694507" y="3339425"/>
            <a:ext cx="6384654"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A175E86-CAE7-5041-AB61-51801900A880}"/>
              </a:ext>
            </a:extLst>
          </p:cNvPr>
          <p:cNvCxnSpPr>
            <a:cxnSpLocks/>
          </p:cNvCxnSpPr>
          <p:nvPr/>
        </p:nvCxnSpPr>
        <p:spPr>
          <a:xfrm>
            <a:off x="2617248" y="1888149"/>
            <a:ext cx="196129"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9E0AC27-E5E4-A446-87F1-D2DD4970D5AC}"/>
              </a:ext>
            </a:extLst>
          </p:cNvPr>
          <p:cNvCxnSpPr>
            <a:cxnSpLocks/>
          </p:cNvCxnSpPr>
          <p:nvPr/>
        </p:nvCxnSpPr>
        <p:spPr>
          <a:xfrm>
            <a:off x="3419797" y="1888149"/>
            <a:ext cx="196129"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8343C2E-E14F-D748-8262-21D446F607CF}"/>
              </a:ext>
            </a:extLst>
          </p:cNvPr>
          <p:cNvCxnSpPr>
            <a:cxnSpLocks/>
          </p:cNvCxnSpPr>
          <p:nvPr/>
        </p:nvCxnSpPr>
        <p:spPr>
          <a:xfrm>
            <a:off x="4386431" y="1914172"/>
            <a:ext cx="196129"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BDA3889-7DD6-CC42-9D1C-65D4803B1EB1}"/>
              </a:ext>
            </a:extLst>
          </p:cNvPr>
          <p:cNvCxnSpPr>
            <a:cxnSpLocks/>
          </p:cNvCxnSpPr>
          <p:nvPr/>
        </p:nvCxnSpPr>
        <p:spPr>
          <a:xfrm>
            <a:off x="6278461" y="1888149"/>
            <a:ext cx="196129"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C581670-E231-0C4E-BCBB-C0DD0CF7F031}"/>
              </a:ext>
            </a:extLst>
          </p:cNvPr>
          <p:cNvCxnSpPr>
            <a:cxnSpLocks/>
          </p:cNvCxnSpPr>
          <p:nvPr/>
        </p:nvCxnSpPr>
        <p:spPr>
          <a:xfrm>
            <a:off x="7114008" y="1888149"/>
            <a:ext cx="196129"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930CF92-16FD-AA42-921B-08B99BE3F14E}"/>
              </a:ext>
            </a:extLst>
          </p:cNvPr>
          <p:cNvCxnSpPr>
            <a:cxnSpLocks/>
          </p:cNvCxnSpPr>
          <p:nvPr/>
        </p:nvCxnSpPr>
        <p:spPr>
          <a:xfrm>
            <a:off x="5208729" y="1888149"/>
            <a:ext cx="196129"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5637695-D7E8-9A4C-9A4A-B5943C248A46}"/>
              </a:ext>
            </a:extLst>
          </p:cNvPr>
          <p:cNvSpPr txBox="1"/>
          <p:nvPr/>
        </p:nvSpPr>
        <p:spPr>
          <a:xfrm>
            <a:off x="1576164" y="4072029"/>
            <a:ext cx="1734531" cy="276999"/>
          </a:xfrm>
          <a:prstGeom prst="rect">
            <a:avLst/>
          </a:prstGeom>
          <a:noFill/>
        </p:spPr>
        <p:txBody>
          <a:bodyPr wrap="square" rtlCol="0">
            <a:spAutoFit/>
          </a:bodyPr>
          <a:lstStyle/>
          <a:p>
            <a:r>
              <a:rPr lang="en-US" sz="1200" dirty="0">
                <a:solidFill>
                  <a:schemeClr val="bg2">
                    <a:lumMod val="50000"/>
                  </a:schemeClr>
                </a:solidFill>
              </a:rPr>
              <a:t>Total lead time time</a:t>
            </a:r>
          </a:p>
        </p:txBody>
      </p:sp>
      <p:cxnSp>
        <p:nvCxnSpPr>
          <p:cNvPr id="7" name="Straight Connector 6">
            <a:extLst>
              <a:ext uri="{FF2B5EF4-FFF2-40B4-BE49-F238E27FC236}">
                <a16:creationId xmlns:a16="http://schemas.microsoft.com/office/drawing/2014/main" id="{000DFA4B-350B-BB43-B139-7AD5C2FF9A75}"/>
              </a:ext>
            </a:extLst>
          </p:cNvPr>
          <p:cNvCxnSpPr>
            <a:cxnSpLocks/>
          </p:cNvCxnSpPr>
          <p:nvPr/>
        </p:nvCxnSpPr>
        <p:spPr>
          <a:xfrm>
            <a:off x="1642102" y="2264009"/>
            <a:ext cx="0" cy="1075416"/>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C7E4C8D-F862-EE4D-95D9-1CE869317537}"/>
              </a:ext>
            </a:extLst>
          </p:cNvPr>
          <p:cNvCxnSpPr>
            <a:cxnSpLocks/>
          </p:cNvCxnSpPr>
          <p:nvPr/>
        </p:nvCxnSpPr>
        <p:spPr>
          <a:xfrm>
            <a:off x="8136090" y="2264009"/>
            <a:ext cx="0" cy="1075416"/>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2212A07-FC8A-D848-972B-5C79CAA3994F}"/>
              </a:ext>
            </a:extLst>
          </p:cNvPr>
          <p:cNvPicPr>
            <a:picLocks noChangeAspect="1"/>
          </p:cNvPicPr>
          <p:nvPr/>
        </p:nvPicPr>
        <p:blipFill>
          <a:blip r:embed="rId3"/>
          <a:stretch>
            <a:fillRect/>
          </a:stretch>
        </p:blipFill>
        <p:spPr>
          <a:xfrm>
            <a:off x="2908347" y="1678800"/>
            <a:ext cx="495300" cy="485775"/>
          </a:xfrm>
          <a:prstGeom prst="rect">
            <a:avLst/>
          </a:prstGeom>
        </p:spPr>
      </p:pic>
      <p:pic>
        <p:nvPicPr>
          <p:cNvPr id="41" name="Picture 40">
            <a:extLst>
              <a:ext uri="{FF2B5EF4-FFF2-40B4-BE49-F238E27FC236}">
                <a16:creationId xmlns:a16="http://schemas.microsoft.com/office/drawing/2014/main" id="{B8C52DD1-5F61-E04D-B0B7-24BED2351578}"/>
              </a:ext>
            </a:extLst>
          </p:cNvPr>
          <p:cNvPicPr>
            <a:picLocks noChangeAspect="1"/>
          </p:cNvPicPr>
          <p:nvPr/>
        </p:nvPicPr>
        <p:blipFill>
          <a:blip r:embed="rId3"/>
          <a:stretch>
            <a:fillRect/>
          </a:stretch>
        </p:blipFill>
        <p:spPr>
          <a:xfrm>
            <a:off x="4673474" y="1675898"/>
            <a:ext cx="495300" cy="485775"/>
          </a:xfrm>
          <a:prstGeom prst="rect">
            <a:avLst/>
          </a:prstGeom>
        </p:spPr>
      </p:pic>
      <p:pic>
        <p:nvPicPr>
          <p:cNvPr id="42" name="Picture 41">
            <a:extLst>
              <a:ext uri="{FF2B5EF4-FFF2-40B4-BE49-F238E27FC236}">
                <a16:creationId xmlns:a16="http://schemas.microsoft.com/office/drawing/2014/main" id="{AC9F7280-EE47-6845-B635-77BDEA361FE0}"/>
              </a:ext>
            </a:extLst>
          </p:cNvPr>
          <p:cNvPicPr>
            <a:picLocks noChangeAspect="1"/>
          </p:cNvPicPr>
          <p:nvPr/>
        </p:nvPicPr>
        <p:blipFill>
          <a:blip r:embed="rId3"/>
          <a:stretch>
            <a:fillRect/>
          </a:stretch>
        </p:blipFill>
        <p:spPr>
          <a:xfrm>
            <a:off x="6564073" y="1656203"/>
            <a:ext cx="495300" cy="485775"/>
          </a:xfrm>
          <a:prstGeom prst="rect">
            <a:avLst/>
          </a:prstGeom>
        </p:spPr>
      </p:pic>
      <p:sp>
        <p:nvSpPr>
          <p:cNvPr id="6" name="Rectangle 5">
            <a:extLst>
              <a:ext uri="{FF2B5EF4-FFF2-40B4-BE49-F238E27FC236}">
                <a16:creationId xmlns:a16="http://schemas.microsoft.com/office/drawing/2014/main" id="{1C567586-02D4-0447-BE43-6F07DFB5FAF3}"/>
              </a:ext>
            </a:extLst>
          </p:cNvPr>
          <p:cNvSpPr/>
          <p:nvPr/>
        </p:nvSpPr>
        <p:spPr>
          <a:xfrm>
            <a:off x="3760963" y="4057712"/>
            <a:ext cx="1643896" cy="274809"/>
          </a:xfrm>
          <a:prstGeom prst="rect">
            <a:avLst/>
          </a:prstGeom>
        </p:spPr>
        <p:txBody>
          <a:bodyPr wrap="square">
            <a:spAutoFit/>
          </a:bodyPr>
          <a:lstStyle/>
          <a:p>
            <a:pPr algn="ctr"/>
            <a:r>
              <a:rPr lang="en-US" sz="1200" dirty="0">
                <a:solidFill>
                  <a:schemeClr val="bg2">
                    <a:lumMod val="50000"/>
                  </a:schemeClr>
                </a:solidFill>
              </a:rPr>
              <a:t>Total processing time</a:t>
            </a:r>
          </a:p>
        </p:txBody>
      </p:sp>
      <p:sp>
        <p:nvSpPr>
          <p:cNvPr id="12" name="Rectangle 11">
            <a:extLst>
              <a:ext uri="{FF2B5EF4-FFF2-40B4-BE49-F238E27FC236}">
                <a16:creationId xmlns:a16="http://schemas.microsoft.com/office/drawing/2014/main" id="{0FFE3B3F-6B15-3E4B-A960-0D73D4865447}"/>
              </a:ext>
            </a:extLst>
          </p:cNvPr>
          <p:cNvSpPr/>
          <p:nvPr/>
        </p:nvSpPr>
        <p:spPr>
          <a:xfrm>
            <a:off x="6392556" y="4055522"/>
            <a:ext cx="1200521" cy="276999"/>
          </a:xfrm>
          <a:prstGeom prst="rect">
            <a:avLst/>
          </a:prstGeom>
        </p:spPr>
        <p:txBody>
          <a:bodyPr wrap="none">
            <a:spAutoFit/>
          </a:bodyPr>
          <a:lstStyle/>
          <a:p>
            <a:r>
              <a:rPr lang="en-US" sz="1200" dirty="0">
                <a:solidFill>
                  <a:schemeClr val="bg2">
                    <a:lumMod val="50000"/>
                  </a:schemeClr>
                </a:solidFill>
              </a:rPr>
              <a:t>Time efficiency</a:t>
            </a:r>
          </a:p>
        </p:txBody>
      </p:sp>
      <p:sp>
        <p:nvSpPr>
          <p:cNvPr id="9" name="Title 8">
            <a:extLst>
              <a:ext uri="{FF2B5EF4-FFF2-40B4-BE49-F238E27FC236}">
                <a16:creationId xmlns:a16="http://schemas.microsoft.com/office/drawing/2014/main" id="{6B8D4A6F-3806-C54A-998B-A998649E8789}"/>
              </a:ext>
            </a:extLst>
          </p:cNvPr>
          <p:cNvSpPr>
            <a:spLocks noGrp="1"/>
          </p:cNvSpPr>
          <p:nvPr>
            <p:ph type="title"/>
          </p:nvPr>
        </p:nvSpPr>
        <p:spPr/>
        <p:txBody>
          <a:bodyPr/>
          <a:lstStyle/>
          <a:p>
            <a:r>
              <a:rPr lang="en-US" dirty="0"/>
              <a:t>Map operational value streams</a:t>
            </a:r>
          </a:p>
        </p:txBody>
      </p:sp>
      <p:sp>
        <p:nvSpPr>
          <p:cNvPr id="2" name="TextBox 1">
            <a:extLst>
              <a:ext uri="{FF2B5EF4-FFF2-40B4-BE49-F238E27FC236}">
                <a16:creationId xmlns:a16="http://schemas.microsoft.com/office/drawing/2014/main" id="{BECCAE2D-3482-8642-847C-4468C01C5222}"/>
              </a:ext>
            </a:extLst>
          </p:cNvPr>
          <p:cNvSpPr txBox="1"/>
          <p:nvPr/>
        </p:nvSpPr>
        <p:spPr>
          <a:xfrm>
            <a:off x="1659556" y="3866546"/>
            <a:ext cx="1310147" cy="300788"/>
          </a:xfrm>
          <a:prstGeom prst="rect">
            <a:avLst/>
          </a:prstGeom>
          <a:noFill/>
        </p:spPr>
        <p:txBody>
          <a:bodyPr wrap="square" rtlCol="0">
            <a:spAutoFit/>
          </a:bodyPr>
          <a:lstStyle/>
          <a:p>
            <a:pPr algn="ctr">
              <a:lnSpc>
                <a:spcPts val="1540"/>
              </a:lnSpc>
              <a:spcAft>
                <a:spcPts val="0"/>
              </a:spcAft>
            </a:pPr>
            <a:r>
              <a:rPr lang="en-US" sz="2200" b="1" dirty="0">
                <a:solidFill>
                  <a:schemeClr val="bg2">
                    <a:lumMod val="50000"/>
                  </a:schemeClr>
                </a:solidFill>
              </a:rPr>
              <a:t>29</a:t>
            </a:r>
            <a:r>
              <a:rPr lang="en-US" b="1" dirty="0">
                <a:solidFill>
                  <a:schemeClr val="bg2">
                    <a:lumMod val="50000"/>
                  </a:schemeClr>
                </a:solidFill>
              </a:rPr>
              <a:t> </a:t>
            </a:r>
            <a:r>
              <a:rPr lang="en-US" sz="1500" b="1" dirty="0">
                <a:solidFill>
                  <a:schemeClr val="bg2">
                    <a:lumMod val="50000"/>
                  </a:schemeClr>
                </a:solidFill>
              </a:rPr>
              <a:t>days</a:t>
            </a:r>
          </a:p>
        </p:txBody>
      </p:sp>
      <p:sp>
        <p:nvSpPr>
          <p:cNvPr id="35" name="TextBox 34">
            <a:extLst>
              <a:ext uri="{FF2B5EF4-FFF2-40B4-BE49-F238E27FC236}">
                <a16:creationId xmlns:a16="http://schemas.microsoft.com/office/drawing/2014/main" id="{769B5666-4D2A-244C-BBE1-A837AD85BE9B}"/>
              </a:ext>
            </a:extLst>
          </p:cNvPr>
          <p:cNvSpPr txBox="1"/>
          <p:nvPr/>
        </p:nvSpPr>
        <p:spPr>
          <a:xfrm>
            <a:off x="3907963" y="3843611"/>
            <a:ext cx="1300766" cy="300788"/>
          </a:xfrm>
          <a:prstGeom prst="rect">
            <a:avLst/>
          </a:prstGeom>
          <a:noFill/>
        </p:spPr>
        <p:txBody>
          <a:bodyPr wrap="square" rtlCol="0">
            <a:spAutoFit/>
          </a:bodyPr>
          <a:lstStyle/>
          <a:p>
            <a:pPr algn="ctr">
              <a:lnSpc>
                <a:spcPts val="1540"/>
              </a:lnSpc>
            </a:pPr>
            <a:r>
              <a:rPr lang="en-US" sz="2200" b="1" dirty="0">
                <a:solidFill>
                  <a:schemeClr val="bg2">
                    <a:lumMod val="50000"/>
                  </a:schemeClr>
                </a:solidFill>
              </a:rPr>
              <a:t>4 </a:t>
            </a:r>
            <a:r>
              <a:rPr lang="en-US" sz="1500" b="1" dirty="0">
                <a:solidFill>
                  <a:schemeClr val="bg2">
                    <a:lumMod val="50000"/>
                  </a:schemeClr>
                </a:solidFill>
              </a:rPr>
              <a:t>days</a:t>
            </a:r>
          </a:p>
        </p:txBody>
      </p:sp>
      <p:sp>
        <p:nvSpPr>
          <p:cNvPr id="36" name="TextBox 35">
            <a:extLst>
              <a:ext uri="{FF2B5EF4-FFF2-40B4-BE49-F238E27FC236}">
                <a16:creationId xmlns:a16="http://schemas.microsoft.com/office/drawing/2014/main" id="{D80FE478-5EB0-7544-844D-820D07FFD9F2}"/>
              </a:ext>
            </a:extLst>
          </p:cNvPr>
          <p:cNvSpPr txBox="1"/>
          <p:nvPr/>
        </p:nvSpPr>
        <p:spPr>
          <a:xfrm>
            <a:off x="6474590" y="3685253"/>
            <a:ext cx="984612" cy="430887"/>
          </a:xfrm>
          <a:prstGeom prst="rect">
            <a:avLst/>
          </a:prstGeom>
          <a:noFill/>
        </p:spPr>
        <p:txBody>
          <a:bodyPr wrap="square" rtlCol="0">
            <a:spAutoFit/>
          </a:bodyPr>
          <a:lstStyle/>
          <a:p>
            <a:pPr algn="ctr"/>
            <a:r>
              <a:rPr lang="en-US" sz="2200" b="1" dirty="0">
                <a:solidFill>
                  <a:schemeClr val="bg2">
                    <a:lumMod val="50000"/>
                  </a:schemeClr>
                </a:solidFill>
              </a:rPr>
              <a:t>14%</a:t>
            </a:r>
          </a:p>
        </p:txBody>
      </p:sp>
    </p:spTree>
    <p:extLst>
      <p:ext uri="{BB962C8B-B14F-4D97-AF65-F5344CB8AC3E}">
        <p14:creationId xmlns:p14="http://schemas.microsoft.com/office/powerpoint/2010/main" val="351462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C436-B9AA-6045-B3C3-277324A2D484}"/>
              </a:ext>
            </a:extLst>
          </p:cNvPr>
          <p:cNvSpPr>
            <a:spLocks noGrp="1"/>
          </p:cNvSpPr>
          <p:nvPr>
            <p:ph type="title"/>
          </p:nvPr>
        </p:nvSpPr>
        <p:spPr/>
        <p:txBody>
          <a:bodyPr/>
          <a:lstStyle/>
          <a:p>
            <a:r>
              <a:rPr lang="en-US" dirty="0"/>
              <a:t>Visualize flow everywhere</a:t>
            </a:r>
          </a:p>
        </p:txBody>
      </p:sp>
      <p:pic>
        <p:nvPicPr>
          <p:cNvPr id="5" name="Picture 4">
            <a:extLst>
              <a:ext uri="{FF2B5EF4-FFF2-40B4-BE49-F238E27FC236}">
                <a16:creationId xmlns:a16="http://schemas.microsoft.com/office/drawing/2014/main" id="{03EA97EF-7C11-144D-8934-82BC5D2A59E4}"/>
              </a:ext>
            </a:extLst>
          </p:cNvPr>
          <p:cNvPicPr>
            <a:picLocks noChangeAspect="1"/>
          </p:cNvPicPr>
          <p:nvPr/>
        </p:nvPicPr>
        <p:blipFill rotWithShape="1">
          <a:blip r:embed="rId2"/>
          <a:srcRect l="5000" b="13552"/>
          <a:stretch/>
        </p:blipFill>
        <p:spPr>
          <a:xfrm>
            <a:off x="191045" y="884547"/>
            <a:ext cx="8686799" cy="3349997"/>
          </a:xfrm>
          <a:prstGeom prst="rect">
            <a:avLst/>
          </a:prstGeom>
        </p:spPr>
      </p:pic>
    </p:spTree>
    <p:extLst>
      <p:ext uri="{BB962C8B-B14F-4D97-AF65-F5344CB8AC3E}">
        <p14:creationId xmlns:p14="http://schemas.microsoft.com/office/powerpoint/2010/main" val="1292694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E302-0600-9944-BF9C-7FE564A813C5}"/>
              </a:ext>
            </a:extLst>
          </p:cNvPr>
          <p:cNvSpPr>
            <a:spLocks noGrp="1"/>
          </p:cNvSpPr>
          <p:nvPr>
            <p:ph type="title"/>
          </p:nvPr>
        </p:nvSpPr>
        <p:spPr/>
        <p:txBody>
          <a:bodyPr/>
          <a:lstStyle/>
          <a:p>
            <a:r>
              <a:rPr lang="en-US" dirty="0"/>
              <a:t>Respond quickly to opportunities and threats</a:t>
            </a:r>
          </a:p>
        </p:txBody>
      </p:sp>
      <p:sp>
        <p:nvSpPr>
          <p:cNvPr id="5" name="TextBox 4">
            <a:extLst>
              <a:ext uri="{FF2B5EF4-FFF2-40B4-BE49-F238E27FC236}">
                <a16:creationId xmlns:a16="http://schemas.microsoft.com/office/drawing/2014/main" id="{F60A465B-8F21-A941-81C5-4C57AB275FD0}"/>
              </a:ext>
            </a:extLst>
          </p:cNvPr>
          <p:cNvSpPr txBox="1"/>
          <p:nvPr/>
        </p:nvSpPr>
        <p:spPr>
          <a:xfrm>
            <a:off x="3115956" y="1278347"/>
            <a:ext cx="4412105" cy="369370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dirty="0"/>
              <a:t>Continuous market sensing</a:t>
            </a:r>
          </a:p>
          <a:p>
            <a:r>
              <a:rPr lang="en-US" dirty="0"/>
              <a:t>Make strategy changes decisively</a:t>
            </a:r>
          </a:p>
          <a:p>
            <a:r>
              <a:rPr lang="en-US" dirty="0"/>
              <a:t>Organize and reorganize around value</a:t>
            </a:r>
          </a:p>
          <a:p>
            <a:r>
              <a:rPr lang="en-US" dirty="0"/>
              <a:t>Innovate like a startup</a:t>
            </a:r>
          </a:p>
          <a:p>
            <a:r>
              <a:rPr lang="en-US" dirty="0"/>
              <a:t>Implement changes quickly</a:t>
            </a:r>
          </a:p>
          <a:p>
            <a:r>
              <a:rPr lang="en-US" dirty="0"/>
              <a:t>And ignore sunk costs</a:t>
            </a:r>
          </a:p>
          <a:p>
            <a:endParaRPr lang="en-US" dirty="0"/>
          </a:p>
        </p:txBody>
      </p:sp>
      <p:pic>
        <p:nvPicPr>
          <p:cNvPr id="6" name="Picture 5">
            <a:extLst>
              <a:ext uri="{FF2B5EF4-FFF2-40B4-BE49-F238E27FC236}">
                <a16:creationId xmlns:a16="http://schemas.microsoft.com/office/drawing/2014/main" id="{9CD02E33-F2FD-884C-9687-AC0E2F57474B}"/>
              </a:ext>
            </a:extLst>
          </p:cNvPr>
          <p:cNvPicPr>
            <a:picLocks noChangeAspect="1"/>
          </p:cNvPicPr>
          <p:nvPr/>
        </p:nvPicPr>
        <p:blipFill rotWithShape="1">
          <a:blip r:embed="rId2"/>
          <a:srcRect l="63333" b="16493"/>
          <a:stretch/>
        </p:blipFill>
        <p:spPr>
          <a:xfrm>
            <a:off x="260396" y="1243409"/>
            <a:ext cx="2418694" cy="3084751"/>
          </a:xfrm>
          <a:prstGeom prst="rect">
            <a:avLst/>
          </a:prstGeom>
        </p:spPr>
      </p:pic>
    </p:spTree>
    <p:extLst>
      <p:ext uri="{BB962C8B-B14F-4D97-AF65-F5344CB8AC3E}">
        <p14:creationId xmlns:p14="http://schemas.microsoft.com/office/powerpoint/2010/main" val="2186902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D9D85-DC94-7548-BDE2-2E3E711AD686}"/>
              </a:ext>
            </a:extLst>
          </p:cNvPr>
          <p:cNvPicPr>
            <a:picLocks noChangeAspect="1"/>
          </p:cNvPicPr>
          <p:nvPr/>
        </p:nvPicPr>
        <p:blipFill rotWithShape="1">
          <a:blip r:embed="rId3"/>
          <a:srcRect l="1296" r="6280" b="388"/>
          <a:stretch/>
        </p:blipFill>
        <p:spPr>
          <a:xfrm>
            <a:off x="7647" y="0"/>
            <a:ext cx="9136354" cy="5143500"/>
          </a:xfrm>
          <a:prstGeom prst="rect">
            <a:avLst/>
          </a:prstGeom>
        </p:spPr>
      </p:pic>
      <p:sp>
        <p:nvSpPr>
          <p:cNvPr id="6" name="Rectangle 5">
            <a:extLst>
              <a:ext uri="{FF2B5EF4-FFF2-40B4-BE49-F238E27FC236}">
                <a16:creationId xmlns:a16="http://schemas.microsoft.com/office/drawing/2014/main" id="{061A19F8-BB60-3B45-8894-022886C603B1}"/>
              </a:ext>
            </a:extLst>
          </p:cNvPr>
          <p:cNvSpPr/>
          <p:nvPr/>
        </p:nvSpPr>
        <p:spPr bwMode="auto">
          <a:xfrm>
            <a:off x="7647" y="0"/>
            <a:ext cx="3267740" cy="5143503"/>
          </a:xfrm>
          <a:prstGeom prst="rect">
            <a:avLst/>
          </a:prstGeom>
          <a:gradFill flip="none" rotWithShape="1">
            <a:gsLst>
              <a:gs pos="0">
                <a:schemeClr val="accent1">
                  <a:lumMod val="97000"/>
                  <a:lumOff val="3000"/>
                  <a:alpha val="0"/>
                </a:schemeClr>
              </a:gs>
              <a:gs pos="34000">
                <a:srgbClr val="185BA3">
                  <a:alpha val="88000"/>
                </a:srgbClr>
              </a:gs>
              <a:gs pos="100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314425" y="515194"/>
            <a:ext cx="2654185" cy="4113114"/>
          </a:xfrm>
          <a:prstGeom prst="rect">
            <a:avLst/>
          </a:prstGeom>
          <a:noFill/>
        </p:spPr>
        <p:txBody>
          <a:bodyPr wrap="square" rtlCol="0">
            <a:spAutoFit/>
          </a:bodyPr>
          <a:lstStyle/>
          <a:p>
            <a:r>
              <a:rPr lang="en-US" sz="2200" b="1" dirty="0">
                <a:solidFill>
                  <a:schemeClr val="accent3"/>
                </a:solidFill>
              </a:rPr>
              <a:t>Why Continuous Learning Culture? </a:t>
            </a:r>
          </a:p>
          <a:p>
            <a:r>
              <a:rPr lang="en-US" sz="900" dirty="0">
                <a:solidFill>
                  <a:schemeClr val="bg1"/>
                </a:solidFill>
              </a:rPr>
              <a:t> </a:t>
            </a:r>
          </a:p>
          <a:p>
            <a:pPr>
              <a:lnSpc>
                <a:spcPts val="2060"/>
              </a:lnSpc>
            </a:pPr>
            <a:r>
              <a:rPr lang="en-US" sz="1400" dirty="0">
                <a:solidFill>
                  <a:schemeClr val="bg1"/>
                </a:solidFill>
              </a:rPr>
              <a:t>In order to thrive in the current climate, organizations must evolve into adaptive engines of change, powered by a culture of fast and effective learning at all levels. Learning organizations leverage the collective knowledge, experience, and creativity of their workforce, customers, supply chain, and the broader ecosystem.</a:t>
            </a:r>
            <a:endParaRPr lang="en-US" sz="1400" dirty="0"/>
          </a:p>
        </p:txBody>
      </p:sp>
    </p:spTree>
    <p:extLst>
      <p:ext uri="{BB962C8B-B14F-4D97-AF65-F5344CB8AC3E}">
        <p14:creationId xmlns:p14="http://schemas.microsoft.com/office/powerpoint/2010/main" val="2475663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78EE-5521-4D45-BFFE-50C06370DB44}"/>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1C447849-D715-9E41-B851-93E9D52344AF}"/>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Continuous Learning Culture</a:t>
            </a:r>
          </a:p>
        </p:txBody>
      </p:sp>
      <p:grpSp>
        <p:nvGrpSpPr>
          <p:cNvPr id="9" name="Group 8">
            <a:extLst>
              <a:ext uri="{FF2B5EF4-FFF2-40B4-BE49-F238E27FC236}">
                <a16:creationId xmlns:a16="http://schemas.microsoft.com/office/drawing/2014/main" id="{6E72A04A-B60E-7C46-9E38-4209E68D3CC4}"/>
              </a:ext>
            </a:extLst>
          </p:cNvPr>
          <p:cNvGrpSpPr/>
          <p:nvPr/>
        </p:nvGrpSpPr>
        <p:grpSpPr>
          <a:xfrm>
            <a:off x="265949" y="137786"/>
            <a:ext cx="970768" cy="970768"/>
            <a:chOff x="5348614" y="789140"/>
            <a:chExt cx="1453019" cy="1453019"/>
          </a:xfrm>
        </p:grpSpPr>
        <p:sp>
          <p:nvSpPr>
            <p:cNvPr id="8" name="Oval 7">
              <a:extLst>
                <a:ext uri="{FF2B5EF4-FFF2-40B4-BE49-F238E27FC236}">
                  <a16:creationId xmlns:a16="http://schemas.microsoft.com/office/drawing/2014/main" id="{E079CE2A-32D5-FB41-B51A-D6BCCD3761B6}"/>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7" name="Picture 6">
              <a:extLst>
                <a:ext uri="{FF2B5EF4-FFF2-40B4-BE49-F238E27FC236}">
                  <a16:creationId xmlns:a16="http://schemas.microsoft.com/office/drawing/2014/main" id="{5634F863-89DE-E847-9AB0-026B9DFA41A1}"/>
                </a:ext>
              </a:extLst>
            </p:cNvPr>
            <p:cNvPicPr>
              <a:picLocks noChangeAspect="1"/>
            </p:cNvPicPr>
            <p:nvPr/>
          </p:nvPicPr>
          <p:blipFill>
            <a:blip r:embed="rId3"/>
            <a:stretch>
              <a:fillRect/>
            </a:stretch>
          </p:blipFill>
          <p:spPr>
            <a:xfrm>
              <a:off x="5459086" y="904142"/>
              <a:ext cx="1232074" cy="1223014"/>
            </a:xfrm>
            <a:prstGeom prst="rect">
              <a:avLst/>
            </a:prstGeom>
            <a:ln w="31750">
              <a:noFill/>
            </a:ln>
          </p:spPr>
        </p:pic>
      </p:grpSp>
      <p:sp>
        <p:nvSpPr>
          <p:cNvPr id="12" name="TextBox 11">
            <a:extLst>
              <a:ext uri="{FF2B5EF4-FFF2-40B4-BE49-F238E27FC236}">
                <a16:creationId xmlns:a16="http://schemas.microsoft.com/office/drawing/2014/main" id="{A94B5217-14D4-884B-A59F-4B2DCE47A19B}"/>
              </a:ext>
            </a:extLst>
          </p:cNvPr>
          <p:cNvSpPr txBox="1"/>
          <p:nvPr/>
        </p:nvSpPr>
        <p:spPr>
          <a:xfrm>
            <a:off x="265177" y="1435608"/>
            <a:ext cx="2883660" cy="3577326"/>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sz="1600" dirty="0"/>
              <a:t>Everyone in the organization learns and grows together</a:t>
            </a:r>
          </a:p>
          <a:p>
            <a:r>
              <a:rPr lang="en-US" sz="1600" dirty="0"/>
              <a:t>Exploration and creativity are part of the organization’s DNA</a:t>
            </a:r>
          </a:p>
          <a:p>
            <a:r>
              <a:rPr lang="en-US" sz="1600" dirty="0"/>
              <a:t>Continuously improving solutions, services, and processes is everyone’s responsibility</a:t>
            </a:r>
          </a:p>
        </p:txBody>
      </p:sp>
      <p:pic>
        <p:nvPicPr>
          <p:cNvPr id="6" name="Picture 5">
            <a:extLst>
              <a:ext uri="{FF2B5EF4-FFF2-40B4-BE49-F238E27FC236}">
                <a16:creationId xmlns:a16="http://schemas.microsoft.com/office/drawing/2014/main" id="{E3A12B22-66CC-1249-A6B3-2E463EBF2738}"/>
              </a:ext>
            </a:extLst>
          </p:cNvPr>
          <p:cNvPicPr>
            <a:picLocks noChangeAspect="1"/>
          </p:cNvPicPr>
          <p:nvPr/>
        </p:nvPicPr>
        <p:blipFill>
          <a:blip r:embed="rId4"/>
          <a:stretch>
            <a:fillRect/>
          </a:stretch>
        </p:blipFill>
        <p:spPr>
          <a:xfrm>
            <a:off x="3309162" y="902664"/>
            <a:ext cx="5451376" cy="3811576"/>
          </a:xfrm>
          <a:prstGeom prst="rect">
            <a:avLst/>
          </a:prstGeom>
        </p:spPr>
      </p:pic>
    </p:spTree>
    <p:extLst>
      <p:ext uri="{BB962C8B-B14F-4D97-AF65-F5344CB8AC3E}">
        <p14:creationId xmlns:p14="http://schemas.microsoft.com/office/powerpoint/2010/main" val="548760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53E8-0E42-0747-838A-EE5B175A8437}"/>
              </a:ext>
            </a:extLst>
          </p:cNvPr>
          <p:cNvSpPr>
            <a:spLocks noGrp="1"/>
          </p:cNvSpPr>
          <p:nvPr>
            <p:ph type="title"/>
          </p:nvPr>
        </p:nvSpPr>
        <p:spPr/>
        <p:txBody>
          <a:bodyPr/>
          <a:lstStyle/>
          <a:p>
            <a:r>
              <a:rPr lang="en-US" dirty="0"/>
              <a:t>Exploit ‘innovation riptides’</a:t>
            </a:r>
          </a:p>
        </p:txBody>
      </p:sp>
      <p:pic>
        <p:nvPicPr>
          <p:cNvPr id="6" name="Picture 5">
            <a:extLst>
              <a:ext uri="{FF2B5EF4-FFF2-40B4-BE49-F238E27FC236}">
                <a16:creationId xmlns:a16="http://schemas.microsoft.com/office/drawing/2014/main" id="{B758795C-C0A9-B84F-A382-F84EAE3F39DE}"/>
              </a:ext>
            </a:extLst>
          </p:cNvPr>
          <p:cNvPicPr>
            <a:picLocks noChangeAspect="1"/>
          </p:cNvPicPr>
          <p:nvPr/>
        </p:nvPicPr>
        <p:blipFill>
          <a:blip r:embed="rId2"/>
          <a:stretch>
            <a:fillRect/>
          </a:stretch>
        </p:blipFill>
        <p:spPr>
          <a:xfrm>
            <a:off x="198120" y="746440"/>
            <a:ext cx="8463280" cy="4312887"/>
          </a:xfrm>
          <a:prstGeom prst="rect">
            <a:avLst/>
          </a:prstGeom>
        </p:spPr>
      </p:pic>
      <p:sp>
        <p:nvSpPr>
          <p:cNvPr id="3" name="Rectangle 2">
            <a:extLst>
              <a:ext uri="{FF2B5EF4-FFF2-40B4-BE49-F238E27FC236}">
                <a16:creationId xmlns:a16="http://schemas.microsoft.com/office/drawing/2014/main" id="{A7B0F388-58DC-6A43-A5A0-E196B0F53F5E}"/>
              </a:ext>
            </a:extLst>
          </p:cNvPr>
          <p:cNvSpPr/>
          <p:nvPr/>
        </p:nvSpPr>
        <p:spPr bwMode="auto">
          <a:xfrm>
            <a:off x="2379946" y="970767"/>
            <a:ext cx="100208" cy="184132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5" name="Rectangle 4">
            <a:extLst>
              <a:ext uri="{FF2B5EF4-FFF2-40B4-BE49-F238E27FC236}">
                <a16:creationId xmlns:a16="http://schemas.microsoft.com/office/drawing/2014/main" id="{B9D4B134-B90A-7249-B277-E8EC0AD1276E}"/>
              </a:ext>
            </a:extLst>
          </p:cNvPr>
          <p:cNvSpPr/>
          <p:nvPr/>
        </p:nvSpPr>
        <p:spPr bwMode="auto">
          <a:xfrm>
            <a:off x="2398736" y="3371222"/>
            <a:ext cx="100208" cy="134482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7" name="Rectangle 6">
            <a:extLst>
              <a:ext uri="{FF2B5EF4-FFF2-40B4-BE49-F238E27FC236}">
                <a16:creationId xmlns:a16="http://schemas.microsoft.com/office/drawing/2014/main" id="{838DDABC-3FF6-0349-8C7E-B8781F4ECD47}"/>
              </a:ext>
            </a:extLst>
          </p:cNvPr>
          <p:cNvSpPr/>
          <p:nvPr/>
        </p:nvSpPr>
        <p:spPr bwMode="auto">
          <a:xfrm>
            <a:off x="2430809" y="3027944"/>
            <a:ext cx="100208" cy="29303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1950909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E8D46-CE02-8445-BC1C-3DDA66E2051D}"/>
              </a:ext>
            </a:extLst>
          </p:cNvPr>
          <p:cNvPicPr>
            <a:picLocks noChangeAspect="1"/>
          </p:cNvPicPr>
          <p:nvPr/>
        </p:nvPicPr>
        <p:blipFill rotWithShape="1">
          <a:blip r:embed="rId3"/>
          <a:srcRect l="4929"/>
          <a:stretch/>
        </p:blipFill>
        <p:spPr>
          <a:xfrm>
            <a:off x="-1" y="0"/>
            <a:ext cx="9643989" cy="5143498"/>
          </a:xfrm>
          <a:prstGeom prst="rect">
            <a:avLst/>
          </a:prstGeom>
        </p:spPr>
      </p:pic>
      <p:sp>
        <p:nvSpPr>
          <p:cNvPr id="7" name="Rectangle 6">
            <a:extLst>
              <a:ext uri="{FF2B5EF4-FFF2-40B4-BE49-F238E27FC236}">
                <a16:creationId xmlns:a16="http://schemas.microsoft.com/office/drawing/2014/main" id="{20FA6C2F-AA0D-BC4B-89EE-CCA3B07FCFEF}"/>
              </a:ext>
            </a:extLst>
          </p:cNvPr>
          <p:cNvSpPr/>
          <p:nvPr/>
        </p:nvSpPr>
        <p:spPr bwMode="auto">
          <a:xfrm>
            <a:off x="-1" y="0"/>
            <a:ext cx="3267740" cy="5143503"/>
          </a:xfrm>
          <a:prstGeom prst="rect">
            <a:avLst/>
          </a:prstGeom>
          <a:gradFill flip="none" rotWithShape="1">
            <a:gsLst>
              <a:gs pos="0">
                <a:schemeClr val="accent1">
                  <a:alpha val="64000"/>
                  <a:lumMod val="51000"/>
                  <a:lumOff val="49000"/>
                </a:schemeClr>
              </a:gs>
              <a:gs pos="36000">
                <a:srgbClr val="185BA3">
                  <a:alpha val="70000"/>
                  <a:lumMod val="85000"/>
                  <a:lumOff val="15000"/>
                </a:srgbClr>
              </a:gs>
              <a:gs pos="87000">
                <a:srgbClr val="185BA3">
                  <a:lumMod val="88000"/>
                </a:srgbClr>
              </a:gs>
            </a:gsLst>
            <a:path path="circle">
              <a:fillToRect l="50000" t="130000" r="50000" b="-30000"/>
            </a:path>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5" name="TextBox 14">
            <a:extLst>
              <a:ext uri="{FF2B5EF4-FFF2-40B4-BE49-F238E27FC236}">
                <a16:creationId xmlns:a16="http://schemas.microsoft.com/office/drawing/2014/main" id="{0F2E637D-6CC6-BA41-BBB6-C2F348CDAE70}"/>
              </a:ext>
            </a:extLst>
          </p:cNvPr>
          <p:cNvSpPr txBox="1"/>
          <p:nvPr/>
        </p:nvSpPr>
        <p:spPr>
          <a:xfrm>
            <a:off x="271895" y="516669"/>
            <a:ext cx="2654185" cy="4110164"/>
          </a:xfrm>
          <a:prstGeom prst="rect">
            <a:avLst/>
          </a:prstGeom>
          <a:noFill/>
        </p:spPr>
        <p:txBody>
          <a:bodyPr wrap="square" rtlCol="0">
            <a:spAutoFit/>
          </a:bodyPr>
          <a:lstStyle/>
          <a:p>
            <a:r>
              <a:rPr lang="en-US" sz="2200" b="1" dirty="0">
                <a:solidFill>
                  <a:schemeClr val="accent3"/>
                </a:solidFill>
              </a:rPr>
              <a:t>Why Lean-Agile Leadership?</a:t>
            </a:r>
          </a:p>
          <a:p>
            <a:r>
              <a:rPr lang="en-US" sz="900" dirty="0">
                <a:solidFill>
                  <a:schemeClr val="bg1"/>
                </a:solidFill>
              </a:rPr>
              <a:t> </a:t>
            </a:r>
          </a:p>
          <a:p>
            <a:pPr>
              <a:lnSpc>
                <a:spcPts val="2060"/>
              </a:lnSpc>
            </a:pPr>
            <a:r>
              <a:rPr lang="en-US" sz="1400" dirty="0">
                <a:solidFill>
                  <a:schemeClr val="bg1"/>
                </a:solidFill>
              </a:rPr>
              <a:t>An organization’s managers, executives, and other leaders are responsible for the adoption, success, and ongoing improvement of Lean-Agile development and the competencies that lead to business agility. Only they have the authority to change and continuously improve the systems that govern how work is performed.</a:t>
            </a:r>
            <a:endParaRPr lang="en-US" sz="1400" dirty="0"/>
          </a:p>
        </p:txBody>
      </p:sp>
    </p:spTree>
    <p:extLst>
      <p:ext uri="{BB962C8B-B14F-4D97-AF65-F5344CB8AC3E}">
        <p14:creationId xmlns:p14="http://schemas.microsoft.com/office/powerpoint/2010/main" val="1006427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78EE-5521-4D45-BFFE-50C06370DB44}"/>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1C447849-D715-9E41-B851-93E9D52344AF}"/>
              </a:ext>
            </a:extLst>
          </p:cNvPr>
          <p:cNvSpPr/>
          <p:nvPr/>
        </p:nvSpPr>
        <p:spPr bwMode="auto">
          <a:xfrm>
            <a:off x="0" y="0"/>
            <a:ext cx="9144000" cy="739035"/>
          </a:xfrm>
          <a:prstGeom prst="rect">
            <a:avLst/>
          </a:prstGeom>
          <a:solidFill>
            <a:schemeClr val="accent1"/>
          </a:solidFill>
          <a:ln w="19050" cap="flat" cmpd="sng" algn="ctr">
            <a:noFill/>
            <a:prstDash val="solid"/>
            <a:round/>
            <a:headEnd type="none" w="med" len="med"/>
            <a:tailEnd type="none" w="med" len="med"/>
          </a:ln>
          <a:effectLst/>
        </p:spPr>
        <p:txBody>
          <a:bodyPr vert="horz" wrap="square" lIns="1463040" tIns="91440" rIns="1920240" bIns="91440" numCol="1" rtlCol="0" anchor="ctr" anchorCtr="0" compatLnSpc="1">
            <a:prstTxWarp prst="textNoShape">
              <a:avLst/>
            </a:prstTxWarp>
            <a:noAutofit/>
          </a:bodyPr>
          <a:lstStyle/>
          <a:p>
            <a:pPr eaLnBrk="0" hangingPunct="0">
              <a:spcBef>
                <a:spcPct val="20000"/>
              </a:spcBef>
            </a:pPr>
            <a:r>
              <a:rPr lang="en-US" sz="2200" b="1" dirty="0">
                <a:solidFill>
                  <a:schemeClr val="bg1"/>
                </a:solidFill>
              </a:rPr>
              <a:t>Lean-Agile Leadership</a:t>
            </a:r>
          </a:p>
        </p:txBody>
      </p:sp>
      <p:grpSp>
        <p:nvGrpSpPr>
          <p:cNvPr id="9" name="Group 8">
            <a:extLst>
              <a:ext uri="{FF2B5EF4-FFF2-40B4-BE49-F238E27FC236}">
                <a16:creationId xmlns:a16="http://schemas.microsoft.com/office/drawing/2014/main" id="{6E72A04A-B60E-7C46-9E38-4209E68D3CC4}"/>
              </a:ext>
            </a:extLst>
          </p:cNvPr>
          <p:cNvGrpSpPr/>
          <p:nvPr/>
        </p:nvGrpSpPr>
        <p:grpSpPr>
          <a:xfrm>
            <a:off x="265949" y="137786"/>
            <a:ext cx="970768" cy="970768"/>
            <a:chOff x="5348614" y="789140"/>
            <a:chExt cx="1453019" cy="1453019"/>
          </a:xfrm>
        </p:grpSpPr>
        <p:sp>
          <p:nvSpPr>
            <p:cNvPr id="8" name="Oval 7">
              <a:extLst>
                <a:ext uri="{FF2B5EF4-FFF2-40B4-BE49-F238E27FC236}">
                  <a16:creationId xmlns:a16="http://schemas.microsoft.com/office/drawing/2014/main" id="{E079CE2A-32D5-FB41-B51A-D6BCCD3761B6}"/>
                </a:ext>
              </a:extLst>
            </p:cNvPr>
            <p:cNvSpPr/>
            <p:nvPr/>
          </p:nvSpPr>
          <p:spPr bwMode="auto">
            <a:xfrm>
              <a:off x="5348614" y="789140"/>
              <a:ext cx="1453019" cy="1453019"/>
            </a:xfrm>
            <a:prstGeom prst="ellipse">
              <a:avLst/>
            </a:prstGeom>
            <a:solidFill>
              <a:schemeClr val="accent3"/>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7" name="Picture 6">
              <a:extLst>
                <a:ext uri="{FF2B5EF4-FFF2-40B4-BE49-F238E27FC236}">
                  <a16:creationId xmlns:a16="http://schemas.microsoft.com/office/drawing/2014/main" id="{5634F863-89DE-E847-9AB0-026B9DFA41A1}"/>
                </a:ext>
              </a:extLst>
            </p:cNvPr>
            <p:cNvPicPr>
              <a:picLocks noChangeAspect="1"/>
            </p:cNvPicPr>
            <p:nvPr/>
          </p:nvPicPr>
          <p:blipFill>
            <a:blip r:embed="rId3"/>
            <a:stretch>
              <a:fillRect/>
            </a:stretch>
          </p:blipFill>
          <p:spPr>
            <a:xfrm>
              <a:off x="5459086" y="899612"/>
              <a:ext cx="1232074" cy="1232074"/>
            </a:xfrm>
            <a:prstGeom prst="rect">
              <a:avLst/>
            </a:prstGeom>
            <a:ln w="31750">
              <a:noFill/>
            </a:ln>
          </p:spPr>
        </p:pic>
      </p:grpSp>
      <p:sp>
        <p:nvSpPr>
          <p:cNvPr id="12" name="TextBox 11">
            <a:extLst>
              <a:ext uri="{FF2B5EF4-FFF2-40B4-BE49-F238E27FC236}">
                <a16:creationId xmlns:a16="http://schemas.microsoft.com/office/drawing/2014/main" id="{A94B5217-14D4-884B-A59F-4B2DCE47A19B}"/>
              </a:ext>
            </a:extLst>
          </p:cNvPr>
          <p:cNvSpPr txBox="1"/>
          <p:nvPr/>
        </p:nvSpPr>
        <p:spPr>
          <a:xfrm>
            <a:off x="191341" y="1387858"/>
            <a:ext cx="3039998" cy="298476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defRPr sz="1600"/>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sz="1700" dirty="0"/>
              <a:t>Inspire others by exhibiting desired behaviors</a:t>
            </a:r>
          </a:p>
          <a:p>
            <a:r>
              <a:rPr lang="en-US" sz="1700" dirty="0"/>
              <a:t>Align mindset, words, and actions to Lean-Agile values and principles</a:t>
            </a:r>
          </a:p>
          <a:p>
            <a:r>
              <a:rPr lang="en-US" sz="1700" dirty="0"/>
              <a:t>Actively lead the change and guide others to the new way of working</a:t>
            </a:r>
          </a:p>
        </p:txBody>
      </p:sp>
      <p:pic>
        <p:nvPicPr>
          <p:cNvPr id="4" name="Picture 3">
            <a:extLst>
              <a:ext uri="{FF2B5EF4-FFF2-40B4-BE49-F238E27FC236}">
                <a16:creationId xmlns:a16="http://schemas.microsoft.com/office/drawing/2014/main" id="{44B2D6E5-64C2-444F-9F4D-432143104BEC}"/>
              </a:ext>
            </a:extLst>
          </p:cNvPr>
          <p:cNvPicPr>
            <a:picLocks noChangeAspect="1"/>
          </p:cNvPicPr>
          <p:nvPr/>
        </p:nvPicPr>
        <p:blipFill>
          <a:blip r:embed="rId4"/>
          <a:stretch>
            <a:fillRect/>
          </a:stretch>
        </p:blipFill>
        <p:spPr>
          <a:xfrm>
            <a:off x="3570019" y="910485"/>
            <a:ext cx="5307283" cy="3672640"/>
          </a:xfrm>
          <a:prstGeom prst="rect">
            <a:avLst/>
          </a:prstGeom>
        </p:spPr>
      </p:pic>
    </p:spTree>
    <p:extLst>
      <p:ext uri="{BB962C8B-B14F-4D97-AF65-F5344CB8AC3E}">
        <p14:creationId xmlns:p14="http://schemas.microsoft.com/office/powerpoint/2010/main" val="45110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CD821D-F91F-2F4E-8FA6-F20F7B4CD82E}"/>
              </a:ext>
            </a:extLst>
          </p:cNvPr>
          <p:cNvSpPr txBox="1"/>
          <p:nvPr/>
        </p:nvSpPr>
        <p:spPr>
          <a:xfrm>
            <a:off x="346765" y="1420665"/>
            <a:ext cx="2894081" cy="294655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marL="287338" indent="-287338" fontAlgn="base">
              <a:lnSpc>
                <a:spcPct val="110000"/>
              </a:lnSpc>
              <a:spcBef>
                <a:spcPts val="800"/>
              </a:spcBef>
              <a:spcAft>
                <a:spcPts val="1000"/>
              </a:spcAft>
              <a:buClr>
                <a:schemeClr val="bg1">
                  <a:lumMod val="65000"/>
                </a:schemeClr>
              </a:buClr>
              <a:buSzPct val="100000"/>
              <a:buFont typeface="Webdings" pitchFamily="18" charset="2"/>
              <a:buChar char="4"/>
              <a:defRPr sz="1700"/>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r>
              <a:rPr lang="en-US" dirty="0"/>
              <a:t>Learn to identify where you have a fixed mindset</a:t>
            </a:r>
          </a:p>
          <a:p>
            <a:r>
              <a:rPr lang="en-US" dirty="0"/>
              <a:t>Recognize that changing mindset is a choice </a:t>
            </a:r>
          </a:p>
          <a:p>
            <a:r>
              <a:rPr lang="en-US" dirty="0"/>
              <a:t>Take growth mindset actions that align to the new mindset.</a:t>
            </a:r>
          </a:p>
        </p:txBody>
      </p:sp>
      <p:sp>
        <p:nvSpPr>
          <p:cNvPr id="7" name="Title 6">
            <a:extLst>
              <a:ext uri="{FF2B5EF4-FFF2-40B4-BE49-F238E27FC236}">
                <a16:creationId xmlns:a16="http://schemas.microsoft.com/office/drawing/2014/main" id="{C6E59333-2B1D-2A43-A800-6405FE19C193}"/>
              </a:ext>
            </a:extLst>
          </p:cNvPr>
          <p:cNvSpPr>
            <a:spLocks noGrp="1"/>
          </p:cNvSpPr>
          <p:nvPr>
            <p:ph type="title"/>
          </p:nvPr>
        </p:nvSpPr>
        <p:spPr/>
        <p:txBody>
          <a:bodyPr/>
          <a:lstStyle/>
          <a:p>
            <a:r>
              <a:rPr lang="en-US" dirty="0"/>
              <a:t>Mindsets CAN change</a:t>
            </a:r>
          </a:p>
        </p:txBody>
      </p:sp>
      <p:grpSp>
        <p:nvGrpSpPr>
          <p:cNvPr id="4" name="Group 3">
            <a:extLst>
              <a:ext uri="{FF2B5EF4-FFF2-40B4-BE49-F238E27FC236}">
                <a16:creationId xmlns:a16="http://schemas.microsoft.com/office/drawing/2014/main" id="{402526B5-82D6-5F49-9325-10279EF230E6}"/>
              </a:ext>
            </a:extLst>
          </p:cNvPr>
          <p:cNvGrpSpPr/>
          <p:nvPr/>
        </p:nvGrpSpPr>
        <p:grpSpPr>
          <a:xfrm>
            <a:off x="3513043" y="1570809"/>
            <a:ext cx="5272819" cy="2542204"/>
            <a:chOff x="882581" y="755191"/>
            <a:chExt cx="10357971" cy="5145148"/>
          </a:xfrm>
        </p:grpSpPr>
        <p:sp>
          <p:nvSpPr>
            <p:cNvPr id="6" name="Oval 5">
              <a:extLst>
                <a:ext uri="{FF2B5EF4-FFF2-40B4-BE49-F238E27FC236}">
                  <a16:creationId xmlns:a16="http://schemas.microsoft.com/office/drawing/2014/main" id="{48635981-2503-8442-919F-24B6BD3647C9}"/>
                </a:ext>
              </a:extLst>
            </p:cNvPr>
            <p:cNvSpPr/>
            <p:nvPr/>
          </p:nvSpPr>
          <p:spPr bwMode="auto">
            <a:xfrm>
              <a:off x="882581" y="755191"/>
              <a:ext cx="4337903" cy="4337903"/>
            </a:xfrm>
            <a:prstGeom prst="ellipse">
              <a:avLst/>
            </a:prstGeom>
            <a:solidFill>
              <a:schemeClr val="bg1"/>
            </a:solidFill>
            <a:ln w="101600" cap="flat" cmpd="sng" algn="ctr">
              <a:solidFill>
                <a:srgbClr val="337ABE"/>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8" name="Oval 7">
              <a:extLst>
                <a:ext uri="{FF2B5EF4-FFF2-40B4-BE49-F238E27FC236}">
                  <a16:creationId xmlns:a16="http://schemas.microsoft.com/office/drawing/2014/main" id="{8A0FBFC7-A2A3-8D43-9DB4-DA2A775B623E}"/>
                </a:ext>
              </a:extLst>
            </p:cNvPr>
            <p:cNvSpPr/>
            <p:nvPr/>
          </p:nvSpPr>
          <p:spPr bwMode="auto">
            <a:xfrm>
              <a:off x="7049465" y="902004"/>
              <a:ext cx="4191087" cy="4191087"/>
            </a:xfrm>
            <a:prstGeom prst="ellipse">
              <a:avLst/>
            </a:prstGeom>
            <a:solidFill>
              <a:schemeClr val="bg1"/>
            </a:solidFill>
            <a:ln w="101600" cap="flat" cmpd="sng" algn="ctr">
              <a:solidFill>
                <a:srgbClr val="AFBF43"/>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9" name="TextBox 8">
              <a:extLst>
                <a:ext uri="{FF2B5EF4-FFF2-40B4-BE49-F238E27FC236}">
                  <a16:creationId xmlns:a16="http://schemas.microsoft.com/office/drawing/2014/main" id="{DD9F36E2-DD54-154E-8D37-E93E41ABC88D}"/>
                </a:ext>
              </a:extLst>
            </p:cNvPr>
            <p:cNvSpPr txBox="1"/>
            <p:nvPr/>
          </p:nvSpPr>
          <p:spPr>
            <a:xfrm>
              <a:off x="1014636" y="2730071"/>
              <a:ext cx="3294574" cy="404890"/>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kumimoji="0" lang="en-US" sz="700" u="none" strike="noStrike" kern="0" cap="none" spc="0" normalizeH="0" baseline="0" noProof="0" dirty="0">
                  <a:ln>
                    <a:noFill/>
                  </a:ln>
                  <a:effectLst/>
                  <a:uLnTx/>
                  <a:uFillTx/>
                  <a:latin typeface="Arial" panose="020B0604020202020204" pitchFamily="34" charset="0"/>
                  <a:cs typeface="Calibri" pitchFamily="34" charset="0"/>
                </a:rPr>
                <a:t>“Failure is an opportunity to grow”</a:t>
              </a:r>
            </a:p>
          </p:txBody>
        </p:sp>
        <p:sp>
          <p:nvSpPr>
            <p:cNvPr id="10" name="TextBox 9">
              <a:extLst>
                <a:ext uri="{FF2B5EF4-FFF2-40B4-BE49-F238E27FC236}">
                  <a16:creationId xmlns:a16="http://schemas.microsoft.com/office/drawing/2014/main" id="{7D266203-A448-5040-9AF6-675A93E27E08}"/>
                </a:ext>
              </a:extLst>
            </p:cNvPr>
            <p:cNvSpPr txBox="1"/>
            <p:nvPr/>
          </p:nvSpPr>
          <p:spPr>
            <a:xfrm>
              <a:off x="1213971" y="3728741"/>
              <a:ext cx="3409062" cy="404890"/>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700" kern="0" dirty="0">
                  <a:latin typeface="Arial" panose="020B0604020202020204" pitchFamily="34" charset="0"/>
                  <a:cs typeface="Calibri" pitchFamily="34" charset="0"/>
                </a:rPr>
                <a:t>”I can learn to do anything I want”</a:t>
              </a:r>
              <a:endParaRPr kumimoji="0" lang="en-US" sz="7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1" name="TextBox 10">
              <a:extLst>
                <a:ext uri="{FF2B5EF4-FFF2-40B4-BE49-F238E27FC236}">
                  <a16:creationId xmlns:a16="http://schemas.microsoft.com/office/drawing/2014/main" id="{7B9C12B4-021F-6143-85FB-AA12EE2D497E}"/>
                </a:ext>
              </a:extLst>
            </p:cNvPr>
            <p:cNvSpPr txBox="1"/>
            <p:nvPr/>
          </p:nvSpPr>
          <p:spPr>
            <a:xfrm>
              <a:off x="1186819" y="3229408"/>
              <a:ext cx="2698453" cy="404890"/>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700" kern="0" dirty="0">
                  <a:latin typeface="Arial" panose="020B0604020202020204" pitchFamily="34" charset="0"/>
                  <a:cs typeface="Calibri" pitchFamily="34" charset="0"/>
                </a:rPr>
                <a:t>“Challenges help me grow”</a:t>
              </a:r>
              <a:endParaRPr kumimoji="0" lang="en-US" sz="7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2" name="TextBox 11">
              <a:extLst>
                <a:ext uri="{FF2B5EF4-FFF2-40B4-BE49-F238E27FC236}">
                  <a16:creationId xmlns:a16="http://schemas.microsoft.com/office/drawing/2014/main" id="{2B7C5D6A-81F2-2B44-B148-DFAB94A11E32}"/>
                </a:ext>
              </a:extLst>
            </p:cNvPr>
            <p:cNvSpPr txBox="1"/>
            <p:nvPr/>
          </p:nvSpPr>
          <p:spPr>
            <a:xfrm>
              <a:off x="1017795" y="2230738"/>
              <a:ext cx="4665728" cy="404890"/>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700" kern="0" dirty="0">
                  <a:latin typeface="Arial" panose="020B0604020202020204" pitchFamily="34" charset="0"/>
                  <a:cs typeface="Calibri" pitchFamily="34" charset="0"/>
                </a:rPr>
                <a:t>“My effort and attitude determine my abilities”</a:t>
              </a:r>
              <a:endParaRPr kumimoji="0" lang="en-US" sz="7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3" name="TextBox 12">
              <a:extLst>
                <a:ext uri="{FF2B5EF4-FFF2-40B4-BE49-F238E27FC236}">
                  <a16:creationId xmlns:a16="http://schemas.microsoft.com/office/drawing/2014/main" id="{EEC03D3E-5307-8549-9FE8-F31CCE4D735E}"/>
                </a:ext>
              </a:extLst>
            </p:cNvPr>
            <p:cNvSpPr txBox="1"/>
            <p:nvPr/>
          </p:nvSpPr>
          <p:spPr>
            <a:xfrm>
              <a:off x="1802207" y="4228073"/>
              <a:ext cx="2670940" cy="404890"/>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700" kern="0" dirty="0">
                  <a:latin typeface="Arial" panose="020B0604020202020204" pitchFamily="34" charset="0"/>
                  <a:cs typeface="Calibri" pitchFamily="34" charset="0"/>
                </a:rPr>
                <a:t>“Feedback is constructive”</a:t>
              </a:r>
              <a:endParaRPr kumimoji="0" lang="en-US" sz="7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4" name="TextBox 13">
              <a:extLst>
                <a:ext uri="{FF2B5EF4-FFF2-40B4-BE49-F238E27FC236}">
                  <a16:creationId xmlns:a16="http://schemas.microsoft.com/office/drawing/2014/main" id="{BAF634C2-51BC-034C-98B6-29F74CA1E7D2}"/>
                </a:ext>
              </a:extLst>
            </p:cNvPr>
            <p:cNvSpPr txBox="1"/>
            <p:nvPr/>
          </p:nvSpPr>
          <p:spPr>
            <a:xfrm>
              <a:off x="1926391" y="1232069"/>
              <a:ext cx="2103461"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“I like to try new things”</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5" name="TextBox 14">
              <a:extLst>
                <a:ext uri="{FF2B5EF4-FFF2-40B4-BE49-F238E27FC236}">
                  <a16:creationId xmlns:a16="http://schemas.microsoft.com/office/drawing/2014/main" id="{1F8BE748-03CC-6141-97A3-808C4C260DC4}"/>
                </a:ext>
              </a:extLst>
            </p:cNvPr>
            <p:cNvSpPr txBox="1"/>
            <p:nvPr/>
          </p:nvSpPr>
          <p:spPr>
            <a:xfrm>
              <a:off x="1072286" y="1731403"/>
              <a:ext cx="3721965" cy="404890"/>
            </a:xfrm>
            <a:prstGeom prst="rect">
              <a:avLst/>
            </a:prstGeom>
            <a:noFill/>
          </p:spPr>
          <p:txBody>
            <a:bodyPr wrap="square" rtlCol="0">
              <a:spAutoFit/>
            </a:bodyPr>
            <a:lstStyle/>
            <a:p>
              <a:pPr marL="0" marR="0" indent="0" algn="ctr" defTabSz="914400" eaLnBrk="1" fontAlgn="auto" latinLnBrk="0" hangingPunct="1">
                <a:spcBef>
                  <a:spcPts val="0"/>
                </a:spcBef>
                <a:spcAft>
                  <a:spcPts val="0"/>
                </a:spcAft>
                <a:buClrTx/>
                <a:buSzTx/>
                <a:buFontTx/>
                <a:buNone/>
                <a:tabLst/>
              </a:pPr>
              <a:r>
                <a:rPr kumimoji="0" lang="en-US" sz="700" u="none" strike="noStrike" kern="0" cap="none" spc="0" normalizeH="0" baseline="0" noProof="0" dirty="0">
                  <a:ln>
                    <a:noFill/>
                  </a:ln>
                  <a:effectLst/>
                  <a:uLnTx/>
                  <a:uFillTx/>
                  <a:latin typeface="Arial" panose="020B0604020202020204" pitchFamily="34" charset="0"/>
                  <a:cs typeface="Calibri" pitchFamily="34" charset="0"/>
                </a:rPr>
                <a:t>”I am inspired by the success of others”</a:t>
              </a:r>
            </a:p>
          </p:txBody>
        </p:sp>
        <p:sp>
          <p:nvSpPr>
            <p:cNvPr id="16" name="TextBox 15">
              <a:extLst>
                <a:ext uri="{FF2B5EF4-FFF2-40B4-BE49-F238E27FC236}">
                  <a16:creationId xmlns:a16="http://schemas.microsoft.com/office/drawing/2014/main" id="{CADA81A8-DC96-6A43-A3F3-801D00ECA560}"/>
                </a:ext>
              </a:extLst>
            </p:cNvPr>
            <p:cNvSpPr txBox="1"/>
            <p:nvPr/>
          </p:nvSpPr>
          <p:spPr>
            <a:xfrm>
              <a:off x="7678900" y="1734293"/>
              <a:ext cx="2932214"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”Failure is the limit of my abilities”</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7" name="TextBox 16">
              <a:extLst>
                <a:ext uri="{FF2B5EF4-FFF2-40B4-BE49-F238E27FC236}">
                  <a16:creationId xmlns:a16="http://schemas.microsoft.com/office/drawing/2014/main" id="{00EE183F-C5CC-6A4A-A56B-C3D236317212}"/>
                </a:ext>
              </a:extLst>
            </p:cNvPr>
            <p:cNvSpPr txBox="1"/>
            <p:nvPr/>
          </p:nvSpPr>
          <p:spPr>
            <a:xfrm>
              <a:off x="8008911" y="2175972"/>
              <a:ext cx="2795958"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“I’m either good at it, or I’m not”</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8" name="TextBox 17">
              <a:extLst>
                <a:ext uri="{FF2B5EF4-FFF2-40B4-BE49-F238E27FC236}">
                  <a16:creationId xmlns:a16="http://schemas.microsoft.com/office/drawing/2014/main" id="{6380C3F6-5D1A-5044-B175-DD0970B3DBFD}"/>
                </a:ext>
              </a:extLst>
            </p:cNvPr>
            <p:cNvSpPr txBox="1"/>
            <p:nvPr/>
          </p:nvSpPr>
          <p:spPr>
            <a:xfrm>
              <a:off x="8220185" y="2617652"/>
              <a:ext cx="2579551"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“My abilities are unchanging”</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19" name="TextBox 18">
              <a:extLst>
                <a:ext uri="{FF2B5EF4-FFF2-40B4-BE49-F238E27FC236}">
                  <a16:creationId xmlns:a16="http://schemas.microsoft.com/office/drawing/2014/main" id="{AC632E50-758E-624F-B1B1-50B472A265A1}"/>
                </a:ext>
              </a:extLst>
            </p:cNvPr>
            <p:cNvSpPr txBox="1"/>
            <p:nvPr/>
          </p:nvSpPr>
          <p:spPr>
            <a:xfrm>
              <a:off x="8417614" y="3059328"/>
              <a:ext cx="2587568"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“I don’t like to be challenged”</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20" name="TextBox 19">
              <a:extLst>
                <a:ext uri="{FF2B5EF4-FFF2-40B4-BE49-F238E27FC236}">
                  <a16:creationId xmlns:a16="http://schemas.microsoft.com/office/drawing/2014/main" id="{BD0D8790-FA08-0441-9336-768B347B3587}"/>
                </a:ext>
              </a:extLst>
            </p:cNvPr>
            <p:cNvSpPr txBox="1"/>
            <p:nvPr/>
          </p:nvSpPr>
          <p:spPr>
            <a:xfrm>
              <a:off x="8301924" y="3501006"/>
              <a:ext cx="2808780"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“My potential is predetermined”</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21" name="TextBox 20">
              <a:extLst>
                <a:ext uri="{FF2B5EF4-FFF2-40B4-BE49-F238E27FC236}">
                  <a16:creationId xmlns:a16="http://schemas.microsoft.com/office/drawing/2014/main" id="{AFDA09E1-2C1E-6D44-856C-95AD05F57CCA}"/>
                </a:ext>
              </a:extLst>
            </p:cNvPr>
            <p:cNvSpPr txBox="1"/>
            <p:nvPr/>
          </p:nvSpPr>
          <p:spPr>
            <a:xfrm>
              <a:off x="7947922" y="1292615"/>
              <a:ext cx="2428869"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“I can either do it, or I can’t”</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22" name="TextBox 21">
              <a:extLst>
                <a:ext uri="{FF2B5EF4-FFF2-40B4-BE49-F238E27FC236}">
                  <a16:creationId xmlns:a16="http://schemas.microsoft.com/office/drawing/2014/main" id="{A2916C01-34AD-0F4E-8CDE-D94CD2B0F40A}"/>
                </a:ext>
              </a:extLst>
            </p:cNvPr>
            <p:cNvSpPr txBox="1"/>
            <p:nvPr/>
          </p:nvSpPr>
          <p:spPr>
            <a:xfrm>
              <a:off x="8123458" y="3942684"/>
              <a:ext cx="2731838"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“When I’m frustrated, I give up”</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sp>
          <p:nvSpPr>
            <p:cNvPr id="23" name="TextBox 22">
              <a:extLst>
                <a:ext uri="{FF2B5EF4-FFF2-40B4-BE49-F238E27FC236}">
                  <a16:creationId xmlns:a16="http://schemas.microsoft.com/office/drawing/2014/main" id="{41925786-3EE1-904F-80C7-3EFAAE76406C}"/>
                </a:ext>
              </a:extLst>
            </p:cNvPr>
            <p:cNvSpPr txBox="1"/>
            <p:nvPr/>
          </p:nvSpPr>
          <p:spPr>
            <a:xfrm>
              <a:off x="8363296" y="4384367"/>
              <a:ext cx="2005679" cy="373744"/>
            </a:xfrm>
            <a:prstGeom prst="rect">
              <a:avLst/>
            </a:prstGeom>
            <a:noFill/>
          </p:spPr>
          <p:txBody>
            <a:bodyPr wrap="square" rtlCol="0">
              <a:spAutoFit/>
            </a:bodyPr>
            <a:lstStyle/>
            <a:p>
              <a:pPr marL="0" marR="0" indent="0" defTabSz="914400" eaLnBrk="1" fontAlgn="auto" latinLnBrk="0" hangingPunct="1">
                <a:spcBef>
                  <a:spcPts val="0"/>
                </a:spcBef>
                <a:spcAft>
                  <a:spcPts val="0"/>
                </a:spcAft>
                <a:buClrTx/>
                <a:buSzTx/>
                <a:buFontTx/>
                <a:buNone/>
                <a:tabLst/>
              </a:pPr>
              <a:r>
                <a:rPr lang="en-US" sz="600" kern="0" dirty="0">
                  <a:latin typeface="Arial" panose="020B0604020202020204" pitchFamily="34" charset="0"/>
                  <a:cs typeface="Calibri" pitchFamily="34" charset="0"/>
                </a:rPr>
                <a:t>“I stick to what I know”</a:t>
              </a:r>
              <a:endParaRPr kumimoji="0" lang="en-US" sz="600" u="none" strike="noStrike" kern="0" cap="none" spc="0" normalizeH="0" baseline="0" noProof="0" dirty="0">
                <a:ln>
                  <a:noFill/>
                </a:ln>
                <a:effectLst/>
                <a:uLnTx/>
                <a:uFillTx/>
                <a:latin typeface="Arial" panose="020B0604020202020204" pitchFamily="34" charset="0"/>
                <a:cs typeface="Calibri" pitchFamily="34" charset="0"/>
              </a:endParaRPr>
            </a:p>
          </p:txBody>
        </p:sp>
        <p:pic>
          <p:nvPicPr>
            <p:cNvPr id="24" name="Picture 23">
              <a:extLst>
                <a:ext uri="{FF2B5EF4-FFF2-40B4-BE49-F238E27FC236}">
                  <a16:creationId xmlns:a16="http://schemas.microsoft.com/office/drawing/2014/main" id="{83F66D5C-85D7-164B-A791-58E2B6BEEE44}"/>
                </a:ext>
              </a:extLst>
            </p:cNvPr>
            <p:cNvPicPr>
              <a:picLocks noChangeAspect="1"/>
            </p:cNvPicPr>
            <p:nvPr/>
          </p:nvPicPr>
          <p:blipFill>
            <a:blip r:embed="rId2"/>
            <a:stretch>
              <a:fillRect/>
            </a:stretch>
          </p:blipFill>
          <p:spPr>
            <a:xfrm>
              <a:off x="3763137" y="2556569"/>
              <a:ext cx="4665728" cy="3343770"/>
            </a:xfrm>
            <a:prstGeom prst="rect">
              <a:avLst/>
            </a:prstGeom>
          </p:spPr>
        </p:pic>
        <p:sp>
          <p:nvSpPr>
            <p:cNvPr id="25" name="TextBox 24">
              <a:extLst>
                <a:ext uri="{FF2B5EF4-FFF2-40B4-BE49-F238E27FC236}">
                  <a16:creationId xmlns:a16="http://schemas.microsoft.com/office/drawing/2014/main" id="{E66C4FE7-E6C2-1843-BB88-65B5AB6CFDB0}"/>
                </a:ext>
              </a:extLst>
            </p:cNvPr>
            <p:cNvSpPr txBox="1"/>
            <p:nvPr/>
          </p:nvSpPr>
          <p:spPr>
            <a:xfrm>
              <a:off x="4094888" y="2999836"/>
              <a:ext cx="1495923" cy="747488"/>
            </a:xfrm>
            <a:prstGeom prst="rect">
              <a:avLst/>
            </a:prstGeom>
            <a:noFill/>
          </p:spPr>
          <p:txBody>
            <a:bodyPr wrap="square" rtlCol="0">
              <a:spAutoFit/>
            </a:bodyPr>
            <a:lstStyle/>
            <a:p>
              <a:pPr marL="0" marR="0" indent="0" algn="ctr" defTabSz="914400" eaLnBrk="1" fontAlgn="auto" latinLnBrk="0" hangingPunct="1">
                <a:spcBef>
                  <a:spcPts val="0"/>
                </a:spcBef>
                <a:spcAft>
                  <a:spcPts val="0"/>
                </a:spcAft>
                <a:buClrTx/>
                <a:buSzTx/>
                <a:buFontTx/>
                <a:buNone/>
                <a:tabLst/>
              </a:pPr>
              <a:r>
                <a:rPr kumimoji="0" lang="en-US" sz="900" u="none" strike="noStrike" kern="0" cap="none" spc="0" normalizeH="0" baseline="0" noProof="0" dirty="0">
                  <a:ln>
                    <a:noFill/>
                  </a:ln>
                  <a:solidFill>
                    <a:schemeClr val="bg1"/>
                  </a:solidFill>
                  <a:effectLst/>
                  <a:uLnTx/>
                  <a:uFillTx/>
                  <a:latin typeface="Arial" panose="020B0604020202020204" pitchFamily="34" charset="0"/>
                  <a:cs typeface="Calibri" pitchFamily="34" charset="0"/>
                </a:rPr>
                <a:t>GROWTH</a:t>
              </a:r>
            </a:p>
            <a:p>
              <a:pPr marL="0" marR="0" indent="0" algn="ctr" defTabSz="914400" eaLnBrk="1" fontAlgn="auto" latinLnBrk="0" hangingPunct="1">
                <a:spcBef>
                  <a:spcPts val="0"/>
                </a:spcBef>
                <a:spcAft>
                  <a:spcPts val="0"/>
                </a:spcAft>
                <a:buClrTx/>
                <a:buSzTx/>
                <a:buFontTx/>
                <a:buNone/>
                <a:tabLst/>
              </a:pPr>
              <a:r>
                <a:rPr lang="en-US" sz="900" kern="0" dirty="0">
                  <a:solidFill>
                    <a:schemeClr val="bg1"/>
                  </a:solidFill>
                  <a:latin typeface="Arial" panose="020B0604020202020204" pitchFamily="34" charset="0"/>
                  <a:cs typeface="Calibri" pitchFamily="34" charset="0"/>
                </a:rPr>
                <a:t>MINDSET</a:t>
              </a:r>
              <a:endParaRPr kumimoji="0" lang="en-US" sz="900" u="none" strike="noStrike" kern="0" cap="none" spc="0" normalizeH="0" baseline="0" noProof="0" dirty="0">
                <a:ln>
                  <a:noFill/>
                </a:ln>
                <a:solidFill>
                  <a:schemeClr val="bg1"/>
                </a:solidFill>
                <a:effectLst/>
                <a:uLnTx/>
                <a:uFillTx/>
                <a:latin typeface="Arial" panose="020B0604020202020204" pitchFamily="34" charset="0"/>
                <a:cs typeface="Calibri" pitchFamily="34" charset="0"/>
              </a:endParaRPr>
            </a:p>
          </p:txBody>
        </p:sp>
        <p:sp>
          <p:nvSpPr>
            <p:cNvPr id="26" name="TextBox 25">
              <a:extLst>
                <a:ext uri="{FF2B5EF4-FFF2-40B4-BE49-F238E27FC236}">
                  <a16:creationId xmlns:a16="http://schemas.microsoft.com/office/drawing/2014/main" id="{C2F9DBE1-F2F5-C246-A173-607BE0CF0CE3}"/>
                </a:ext>
              </a:extLst>
            </p:cNvPr>
            <p:cNvSpPr txBox="1"/>
            <p:nvPr/>
          </p:nvSpPr>
          <p:spPr>
            <a:xfrm>
              <a:off x="6606003" y="2999836"/>
              <a:ext cx="1486305" cy="747488"/>
            </a:xfrm>
            <a:prstGeom prst="rect">
              <a:avLst/>
            </a:prstGeom>
            <a:noFill/>
          </p:spPr>
          <p:txBody>
            <a:bodyPr wrap="square" rtlCol="0">
              <a:spAutoFit/>
            </a:bodyPr>
            <a:lstStyle/>
            <a:p>
              <a:pPr marL="0" marR="0" indent="0" algn="ctr" defTabSz="914400" eaLnBrk="1" fontAlgn="auto" latinLnBrk="0" hangingPunct="1">
                <a:spcBef>
                  <a:spcPts val="0"/>
                </a:spcBef>
                <a:spcAft>
                  <a:spcPts val="0"/>
                </a:spcAft>
                <a:buClrTx/>
                <a:buSzTx/>
                <a:buFontTx/>
                <a:buNone/>
                <a:tabLst/>
              </a:pPr>
              <a:r>
                <a:rPr kumimoji="0" lang="en-US" sz="900" u="none" strike="noStrike" kern="0" cap="none" spc="0" normalizeH="0" baseline="0" noProof="0" dirty="0">
                  <a:ln>
                    <a:noFill/>
                  </a:ln>
                  <a:solidFill>
                    <a:schemeClr val="bg1"/>
                  </a:solidFill>
                  <a:effectLst/>
                  <a:uLnTx/>
                  <a:uFillTx/>
                  <a:latin typeface="Arial" panose="020B0604020202020204" pitchFamily="34" charset="0"/>
                  <a:cs typeface="Calibri" pitchFamily="34" charset="0"/>
                </a:rPr>
                <a:t>FIXED </a:t>
              </a:r>
            </a:p>
            <a:p>
              <a:pPr marL="0" marR="0" indent="0" algn="ctr" defTabSz="914400" eaLnBrk="1" fontAlgn="auto" latinLnBrk="0" hangingPunct="1">
                <a:spcBef>
                  <a:spcPts val="0"/>
                </a:spcBef>
                <a:spcAft>
                  <a:spcPts val="0"/>
                </a:spcAft>
                <a:buClrTx/>
                <a:buSzTx/>
                <a:buFontTx/>
                <a:buNone/>
                <a:tabLst/>
              </a:pPr>
              <a:r>
                <a:rPr lang="en-US" sz="900" kern="0" dirty="0">
                  <a:solidFill>
                    <a:schemeClr val="bg1"/>
                  </a:solidFill>
                  <a:latin typeface="Arial" panose="020B0604020202020204" pitchFamily="34" charset="0"/>
                  <a:cs typeface="Calibri" pitchFamily="34" charset="0"/>
                </a:rPr>
                <a:t>MINDSET</a:t>
              </a:r>
              <a:endParaRPr kumimoji="0" lang="en-US" sz="900" u="none" strike="noStrike" kern="0" cap="none" spc="0" normalizeH="0" baseline="0" noProof="0" dirty="0">
                <a:ln>
                  <a:noFill/>
                </a:ln>
                <a:solidFill>
                  <a:schemeClr val="bg1"/>
                </a:solidFill>
                <a:effectLst/>
                <a:uLnTx/>
                <a:uFillTx/>
                <a:latin typeface="Arial" panose="020B0604020202020204" pitchFamily="34" charset="0"/>
                <a:cs typeface="Calibri" pitchFamily="34" charset="0"/>
              </a:endParaRPr>
            </a:p>
          </p:txBody>
        </p:sp>
      </p:grpSp>
    </p:spTree>
    <p:extLst>
      <p:ext uri="{BB962C8B-B14F-4D97-AF65-F5344CB8AC3E}">
        <p14:creationId xmlns:p14="http://schemas.microsoft.com/office/powerpoint/2010/main" val="304069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143000" y="0"/>
          <a:ext cx="119063" cy="119063"/>
        </p:xfrm>
        <a:graphic>
          <a:graphicData uri="http://schemas.openxmlformats.org/presentationml/2006/ole">
            <mc:AlternateContent xmlns:mc="http://schemas.openxmlformats.org/markup-compatibility/2006">
              <mc:Choice xmlns:v="urn:schemas-microsoft-com:vml" Requires="v">
                <p:oleObj spid="_x0000_s2185" name="think-cell Slide" r:id="rId6" imgW="360" imgH="360" progId="">
                  <p:embed/>
                </p:oleObj>
              </mc:Choice>
              <mc:Fallback>
                <p:oleObj name="think-cell Slide" r:id="rId6" imgW="360" imgH="360" progId="">
                  <p:embed/>
                  <p:pic>
                    <p:nvPicPr>
                      <p:cNvPr id="4" name="Object 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0"/>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139141" name="Rectangle 5"/>
          <p:cNvSpPr>
            <a:spLocks noGrp="1" noChangeArrowheads="1"/>
          </p:cNvSpPr>
          <p:nvPr>
            <p:ph type="title" idx="4294967295"/>
            <p:custDataLst>
              <p:tags r:id="rId3"/>
            </p:custDataLst>
          </p:nvPr>
        </p:nvSpPr>
        <p:spPr>
          <a:xfrm>
            <a:off x="1694054" y="781114"/>
            <a:ext cx="6090329" cy="301625"/>
          </a:xfrm>
        </p:spPr>
        <p:txBody>
          <a:bodyPr/>
          <a:lstStyle/>
          <a:p>
            <a:r>
              <a:rPr lang="en-US" sz="2800" b="1" dirty="0">
                <a:solidFill>
                  <a:schemeClr val="bg1"/>
                </a:solidFill>
              </a:rPr>
              <a:t>Rethinking the organization</a:t>
            </a:r>
          </a:p>
        </p:txBody>
      </p:sp>
      <p:sp>
        <p:nvSpPr>
          <p:cNvPr id="7" name="TextBox 6"/>
          <p:cNvSpPr txBox="1"/>
          <p:nvPr/>
        </p:nvSpPr>
        <p:spPr bwMode="auto">
          <a:xfrm>
            <a:off x="1636776" y="1627632"/>
            <a:ext cx="5724144" cy="3769232"/>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a:lnSpc>
                <a:spcPts val="3635"/>
              </a:lnSpc>
              <a:spcAft>
                <a:spcPts val="1800"/>
              </a:spcAft>
            </a:pPr>
            <a:r>
              <a:rPr lang="en-US" sz="2000" dirty="0">
                <a:solidFill>
                  <a:schemeClr val="bg1"/>
                </a:solidFill>
                <a:latin typeface="Arial"/>
                <a:cs typeface="Arial"/>
              </a:rPr>
              <a:t>The world is now changing at a rate at which the basic systems, structures, and cultures built over the past century cannot keep up with the demands being placed on them. </a:t>
            </a:r>
          </a:p>
        </p:txBody>
      </p:sp>
      <p:pic>
        <p:nvPicPr>
          <p:cNvPr id="5" name="Picture 4">
            <a:extLst>
              <a:ext uri="{FF2B5EF4-FFF2-40B4-BE49-F238E27FC236}">
                <a16:creationId xmlns:a16="http://schemas.microsoft.com/office/drawing/2014/main" id="{B1BE682D-1C40-FC46-8CD9-8B55054F932E}"/>
              </a:ext>
            </a:extLst>
          </p:cNvPr>
          <p:cNvPicPr>
            <a:picLocks noChangeAspect="1"/>
          </p:cNvPicPr>
          <p:nvPr/>
        </p:nvPicPr>
        <p:blipFill>
          <a:blip r:embed="rId8"/>
          <a:stretch>
            <a:fillRect/>
          </a:stretch>
        </p:blipFill>
        <p:spPr>
          <a:xfrm>
            <a:off x="6031906" y="3675320"/>
            <a:ext cx="908873" cy="14681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3A4A73C-66D9-D94A-BB7D-184728CD90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10017" y="2223436"/>
            <a:ext cx="2920064" cy="2920064"/>
          </a:xfrm>
          <a:prstGeom prst="rect">
            <a:avLst/>
          </a:prstGeom>
        </p:spPr>
      </p:pic>
      <p:sp>
        <p:nvSpPr>
          <p:cNvPr id="13" name="TextBox 12">
            <a:extLst>
              <a:ext uri="{FF2B5EF4-FFF2-40B4-BE49-F238E27FC236}">
                <a16:creationId xmlns:a16="http://schemas.microsoft.com/office/drawing/2014/main" id="{346D0F99-2684-F844-92D5-E9FD35089B3A}"/>
              </a:ext>
            </a:extLst>
          </p:cNvPr>
          <p:cNvSpPr txBox="1"/>
          <p:nvPr/>
        </p:nvSpPr>
        <p:spPr>
          <a:xfrm>
            <a:off x="3371201" y="3513210"/>
            <a:ext cx="2376183" cy="815608"/>
          </a:xfrm>
          <a:prstGeom prst="rect">
            <a:avLst/>
          </a:prstGeom>
          <a:noFill/>
        </p:spPr>
        <p:txBody>
          <a:bodyPr wrap="square" rtlCol="0">
            <a:spAutoFit/>
          </a:bodyPr>
          <a:lstStyle/>
          <a:p>
            <a:pPr algn="r">
              <a:lnSpc>
                <a:spcPct val="120000"/>
              </a:lnSpc>
            </a:pPr>
            <a:r>
              <a:rPr lang="en-US" sz="2000" dirty="0">
                <a:solidFill>
                  <a:schemeClr val="accent3"/>
                </a:solidFill>
              </a:rPr>
              <a:t>—</a:t>
            </a:r>
            <a:r>
              <a:rPr lang="en-US" sz="2000" b="1" dirty="0">
                <a:solidFill>
                  <a:schemeClr val="accent3"/>
                </a:solidFill>
              </a:rPr>
              <a:t>John P. Kotter</a:t>
            </a:r>
            <a:endParaRPr lang="en-US" sz="2000" dirty="0">
              <a:solidFill>
                <a:schemeClr val="accent3"/>
              </a:solidFill>
            </a:endParaRPr>
          </a:p>
          <a:p>
            <a:pPr algn="r">
              <a:spcBef>
                <a:spcPts val="600"/>
              </a:spcBef>
              <a:spcAft>
                <a:spcPts val="600"/>
              </a:spcAft>
            </a:pPr>
            <a:endParaRPr lang="en-US" dirty="0">
              <a:solidFill>
                <a:srgbClr val="F17E5E"/>
              </a:solidFill>
            </a:endParaRPr>
          </a:p>
        </p:txBody>
      </p:sp>
      <p:sp>
        <p:nvSpPr>
          <p:cNvPr id="9" name="TextBox 8">
            <a:extLst>
              <a:ext uri="{FF2B5EF4-FFF2-40B4-BE49-F238E27FC236}">
                <a16:creationId xmlns:a16="http://schemas.microsoft.com/office/drawing/2014/main" id="{46466CAC-1327-EC45-AAED-84C6312FAA10}"/>
              </a:ext>
            </a:extLst>
          </p:cNvPr>
          <p:cNvSpPr txBox="1"/>
          <p:nvPr/>
        </p:nvSpPr>
        <p:spPr>
          <a:xfrm>
            <a:off x="657517" y="744308"/>
            <a:ext cx="1258349" cy="3170099"/>
          </a:xfrm>
          <a:prstGeom prst="rect">
            <a:avLst/>
          </a:prstGeom>
          <a:noFill/>
        </p:spPr>
        <p:txBody>
          <a:bodyPr wrap="square" rtlCol="0">
            <a:spAutoFit/>
          </a:bodyPr>
          <a:lstStyle/>
          <a:p>
            <a:pPr algn="l"/>
            <a:r>
              <a:rPr lang="en-US" sz="20000" dirty="0">
                <a:solidFill>
                  <a:srgbClr val="FFFFFF">
                    <a:alpha val="25000"/>
                  </a:srgbClr>
                </a:solidFill>
              </a:rPr>
              <a:t>“</a:t>
            </a:r>
          </a:p>
        </p:txBody>
      </p:sp>
    </p:spTree>
    <p:extLst>
      <p:ext uri="{BB962C8B-B14F-4D97-AF65-F5344CB8AC3E}">
        <p14:creationId xmlns:p14="http://schemas.microsoft.com/office/powerpoint/2010/main" val="705759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4D169-B42C-8A4D-8D2B-27D6E7CEDB44}"/>
              </a:ext>
            </a:extLst>
          </p:cNvPr>
          <p:cNvSpPr>
            <a:spLocks noGrp="1"/>
          </p:cNvSpPr>
          <p:nvPr>
            <p:ph type="title"/>
          </p:nvPr>
        </p:nvSpPr>
        <p:spPr/>
        <p:txBody>
          <a:bodyPr/>
          <a:lstStyle/>
          <a:p>
            <a:r>
              <a:rPr lang="en-US" dirty="0"/>
              <a:t>Enhanced SAFe House of Lean</a:t>
            </a:r>
          </a:p>
        </p:txBody>
      </p:sp>
      <p:pic>
        <p:nvPicPr>
          <p:cNvPr id="5" name="Picture 2">
            <a:extLst>
              <a:ext uri="{FF2B5EF4-FFF2-40B4-BE49-F238E27FC236}">
                <a16:creationId xmlns:a16="http://schemas.microsoft.com/office/drawing/2014/main" id="{55ECF96A-B9A6-E24B-A2DD-30D519549021}"/>
              </a:ext>
            </a:extLst>
          </p:cNvPr>
          <p:cNvPicPr>
            <a:picLocks noChangeAspect="1" noChangeArrowheads="1"/>
          </p:cNvPicPr>
          <p:nvPr/>
        </p:nvPicPr>
        <p:blipFill rotWithShape="1">
          <a:blip r:embed="rId2"/>
          <a:srcRect l="20048" t="9777" r="22682" b="19039"/>
          <a:stretch/>
        </p:blipFill>
        <p:spPr bwMode="auto">
          <a:xfrm>
            <a:off x="1584960" y="692096"/>
            <a:ext cx="5915463" cy="413593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E3163279-3D83-1D43-90E7-CE05D73DFED1}"/>
              </a:ext>
            </a:extLst>
          </p:cNvPr>
          <p:cNvSpPr/>
          <p:nvPr/>
        </p:nvSpPr>
        <p:spPr>
          <a:xfrm>
            <a:off x="2009978" y="1843848"/>
            <a:ext cx="1133198" cy="215320"/>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Rounded Rectangle 6">
            <a:extLst>
              <a:ext uri="{FF2B5EF4-FFF2-40B4-BE49-F238E27FC236}">
                <a16:creationId xmlns:a16="http://schemas.microsoft.com/office/drawing/2014/main" id="{387BC932-ABA1-7D43-B30A-470E28707D8B}"/>
              </a:ext>
            </a:extLst>
          </p:cNvPr>
          <p:cNvSpPr/>
          <p:nvPr/>
        </p:nvSpPr>
        <p:spPr>
          <a:xfrm>
            <a:off x="4733320" y="3115170"/>
            <a:ext cx="1133198" cy="247523"/>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ounded Rectangle 7">
            <a:extLst>
              <a:ext uri="{FF2B5EF4-FFF2-40B4-BE49-F238E27FC236}">
                <a16:creationId xmlns:a16="http://schemas.microsoft.com/office/drawing/2014/main" id="{68366FBF-86E0-BB4F-A5C4-6D6CB79685C6}"/>
              </a:ext>
            </a:extLst>
          </p:cNvPr>
          <p:cNvSpPr/>
          <p:nvPr/>
        </p:nvSpPr>
        <p:spPr>
          <a:xfrm>
            <a:off x="6045200" y="2467119"/>
            <a:ext cx="1046480" cy="341643"/>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ounded Rectangle 8">
            <a:extLst>
              <a:ext uri="{FF2B5EF4-FFF2-40B4-BE49-F238E27FC236}">
                <a16:creationId xmlns:a16="http://schemas.microsoft.com/office/drawing/2014/main" id="{0FD78B83-1A99-7A49-AA14-4E0834ABF16E}"/>
              </a:ext>
            </a:extLst>
          </p:cNvPr>
          <p:cNvSpPr/>
          <p:nvPr/>
        </p:nvSpPr>
        <p:spPr>
          <a:xfrm>
            <a:off x="4723158" y="1835551"/>
            <a:ext cx="1133198" cy="215320"/>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ounded Rectangle 9">
            <a:extLst>
              <a:ext uri="{FF2B5EF4-FFF2-40B4-BE49-F238E27FC236}">
                <a16:creationId xmlns:a16="http://schemas.microsoft.com/office/drawing/2014/main" id="{D52DF6BF-5ACF-D84D-8B70-1FF0339C682D}"/>
              </a:ext>
            </a:extLst>
          </p:cNvPr>
          <p:cNvSpPr/>
          <p:nvPr/>
        </p:nvSpPr>
        <p:spPr>
          <a:xfrm>
            <a:off x="3367009" y="2913708"/>
            <a:ext cx="1133198" cy="530161"/>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ounded Rectangle 10">
            <a:extLst>
              <a:ext uri="{FF2B5EF4-FFF2-40B4-BE49-F238E27FC236}">
                <a16:creationId xmlns:a16="http://schemas.microsoft.com/office/drawing/2014/main" id="{357A59DD-2C42-5647-B8B2-BA934DE61923}"/>
              </a:ext>
            </a:extLst>
          </p:cNvPr>
          <p:cNvSpPr/>
          <p:nvPr/>
        </p:nvSpPr>
        <p:spPr>
          <a:xfrm>
            <a:off x="4723158" y="2528008"/>
            <a:ext cx="1133198" cy="293512"/>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Rounded Rectangle 11">
            <a:extLst>
              <a:ext uri="{FF2B5EF4-FFF2-40B4-BE49-F238E27FC236}">
                <a16:creationId xmlns:a16="http://schemas.microsoft.com/office/drawing/2014/main" id="{B6C8F07B-2239-8F45-A673-C9394816278F}"/>
              </a:ext>
            </a:extLst>
          </p:cNvPr>
          <p:cNvSpPr/>
          <p:nvPr/>
        </p:nvSpPr>
        <p:spPr>
          <a:xfrm>
            <a:off x="6033646" y="3094850"/>
            <a:ext cx="1133198" cy="470940"/>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ounded Rectangle 12">
            <a:extLst>
              <a:ext uri="{FF2B5EF4-FFF2-40B4-BE49-F238E27FC236}">
                <a16:creationId xmlns:a16="http://schemas.microsoft.com/office/drawing/2014/main" id="{32E196F0-8A52-B142-96D5-6D19F7ADC6FB}"/>
              </a:ext>
            </a:extLst>
          </p:cNvPr>
          <p:cNvSpPr/>
          <p:nvPr/>
        </p:nvSpPr>
        <p:spPr>
          <a:xfrm>
            <a:off x="2066769" y="4338244"/>
            <a:ext cx="5100075" cy="389179"/>
          </a:xfrm>
          <a:prstGeom prst="roundRect">
            <a:avLst>
              <a:gd name="adj" fmla="val 0"/>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439895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7AA1-670B-B746-BC0C-C71D1B28F435}"/>
              </a:ext>
            </a:extLst>
          </p:cNvPr>
          <p:cNvSpPr>
            <a:spLocks noGrp="1"/>
          </p:cNvSpPr>
          <p:nvPr>
            <p:ph type="title"/>
          </p:nvPr>
        </p:nvSpPr>
        <p:spPr/>
        <p:txBody>
          <a:bodyPr/>
          <a:lstStyle/>
          <a:p>
            <a:r>
              <a:rPr lang="en-US" dirty="0"/>
              <a:t>New 10th principle</a:t>
            </a:r>
          </a:p>
        </p:txBody>
      </p:sp>
      <p:pic>
        <p:nvPicPr>
          <p:cNvPr id="3" name="Picture 2">
            <a:extLst>
              <a:ext uri="{FF2B5EF4-FFF2-40B4-BE49-F238E27FC236}">
                <a16:creationId xmlns:a16="http://schemas.microsoft.com/office/drawing/2014/main" id="{0B8BB392-EC53-C64D-A8BA-BF296A67FD63}"/>
              </a:ext>
            </a:extLst>
          </p:cNvPr>
          <p:cNvPicPr>
            <a:picLocks noChangeAspect="1"/>
          </p:cNvPicPr>
          <p:nvPr/>
        </p:nvPicPr>
        <p:blipFill rotWithShape="1">
          <a:blip r:embed="rId3"/>
          <a:srcRect b="7778"/>
          <a:stretch/>
        </p:blipFill>
        <p:spPr>
          <a:xfrm>
            <a:off x="104126" y="811891"/>
            <a:ext cx="5272298" cy="3760109"/>
          </a:xfrm>
          <a:prstGeom prst="rect">
            <a:avLst/>
          </a:prstGeom>
          <a:ln>
            <a:noFill/>
          </a:ln>
          <a:effectLst/>
        </p:spPr>
      </p:pic>
      <p:sp>
        <p:nvSpPr>
          <p:cNvPr id="4" name="Rectangle 3">
            <a:extLst>
              <a:ext uri="{FF2B5EF4-FFF2-40B4-BE49-F238E27FC236}">
                <a16:creationId xmlns:a16="http://schemas.microsoft.com/office/drawing/2014/main" id="{F64A3480-6828-C640-ABAC-3D783E1D46B9}"/>
              </a:ext>
            </a:extLst>
          </p:cNvPr>
          <p:cNvSpPr/>
          <p:nvPr/>
        </p:nvSpPr>
        <p:spPr bwMode="auto">
          <a:xfrm>
            <a:off x="1696760" y="4165780"/>
            <a:ext cx="2076450" cy="304256"/>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9" name="Picture 8">
            <a:extLst>
              <a:ext uri="{FF2B5EF4-FFF2-40B4-BE49-F238E27FC236}">
                <a16:creationId xmlns:a16="http://schemas.microsoft.com/office/drawing/2014/main" id="{3DA9FE33-4030-0D46-B869-FFFD8D410848}"/>
              </a:ext>
            </a:extLst>
          </p:cNvPr>
          <p:cNvPicPr>
            <a:picLocks noChangeAspect="1"/>
          </p:cNvPicPr>
          <p:nvPr/>
        </p:nvPicPr>
        <p:blipFill>
          <a:blip r:embed="rId4"/>
          <a:stretch>
            <a:fillRect/>
          </a:stretch>
        </p:blipFill>
        <p:spPr>
          <a:xfrm>
            <a:off x="5791108" y="3149184"/>
            <a:ext cx="2994754" cy="818878"/>
          </a:xfrm>
          <a:prstGeom prst="rect">
            <a:avLst/>
          </a:prstGeom>
        </p:spPr>
      </p:pic>
      <p:pic>
        <p:nvPicPr>
          <p:cNvPr id="10" name="Picture 9">
            <a:extLst>
              <a:ext uri="{FF2B5EF4-FFF2-40B4-BE49-F238E27FC236}">
                <a16:creationId xmlns:a16="http://schemas.microsoft.com/office/drawing/2014/main" id="{B1C23C3A-DCD2-1544-A77D-D9E23AE0EF98}"/>
              </a:ext>
            </a:extLst>
          </p:cNvPr>
          <p:cNvPicPr>
            <a:picLocks noChangeAspect="1"/>
          </p:cNvPicPr>
          <p:nvPr/>
        </p:nvPicPr>
        <p:blipFill rotWithShape="1">
          <a:blip r:embed="rId5"/>
          <a:srcRect t="9472" b="12071"/>
          <a:stretch/>
        </p:blipFill>
        <p:spPr>
          <a:xfrm>
            <a:off x="5659308" y="3816823"/>
            <a:ext cx="3087533" cy="1114283"/>
          </a:xfrm>
          <a:prstGeom prst="rect">
            <a:avLst/>
          </a:prstGeom>
        </p:spPr>
      </p:pic>
      <p:grpSp>
        <p:nvGrpSpPr>
          <p:cNvPr id="8" name="Group 7">
            <a:extLst>
              <a:ext uri="{FF2B5EF4-FFF2-40B4-BE49-F238E27FC236}">
                <a16:creationId xmlns:a16="http://schemas.microsoft.com/office/drawing/2014/main" id="{65DC0626-CA29-0E4D-B3C0-9936375C273C}"/>
              </a:ext>
            </a:extLst>
          </p:cNvPr>
          <p:cNvGrpSpPr/>
          <p:nvPr/>
        </p:nvGrpSpPr>
        <p:grpSpPr>
          <a:xfrm>
            <a:off x="6028954" y="687493"/>
            <a:ext cx="2519062" cy="1158769"/>
            <a:chOff x="6028954" y="687493"/>
            <a:chExt cx="2519062" cy="1158769"/>
          </a:xfrm>
        </p:grpSpPr>
        <p:pic>
          <p:nvPicPr>
            <p:cNvPr id="11" name="Picture 10">
              <a:extLst>
                <a:ext uri="{FF2B5EF4-FFF2-40B4-BE49-F238E27FC236}">
                  <a16:creationId xmlns:a16="http://schemas.microsoft.com/office/drawing/2014/main" id="{7FA7315D-8C9A-0A4C-AB09-200BD1E52A88}"/>
                </a:ext>
              </a:extLst>
            </p:cNvPr>
            <p:cNvPicPr>
              <a:picLocks noChangeAspect="1"/>
            </p:cNvPicPr>
            <p:nvPr/>
          </p:nvPicPr>
          <p:blipFill>
            <a:blip r:embed="rId6"/>
            <a:stretch>
              <a:fillRect/>
            </a:stretch>
          </p:blipFill>
          <p:spPr>
            <a:xfrm>
              <a:off x="6028954" y="687493"/>
              <a:ext cx="2519062" cy="1158769"/>
            </a:xfrm>
            <a:prstGeom prst="rect">
              <a:avLst/>
            </a:prstGeom>
          </p:spPr>
        </p:pic>
        <p:sp>
          <p:nvSpPr>
            <p:cNvPr id="7" name="Rectangle 6">
              <a:extLst>
                <a:ext uri="{FF2B5EF4-FFF2-40B4-BE49-F238E27FC236}">
                  <a16:creationId xmlns:a16="http://schemas.microsoft.com/office/drawing/2014/main" id="{8EB810DB-DA0B-304F-A734-3AE3333989C1}"/>
                </a:ext>
              </a:extLst>
            </p:cNvPr>
            <p:cNvSpPr/>
            <p:nvPr/>
          </p:nvSpPr>
          <p:spPr bwMode="auto">
            <a:xfrm>
              <a:off x="8088573" y="1692322"/>
              <a:ext cx="414266" cy="10463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grpSp>
        <p:nvGrpSpPr>
          <p:cNvPr id="13" name="Group 12">
            <a:extLst>
              <a:ext uri="{FF2B5EF4-FFF2-40B4-BE49-F238E27FC236}">
                <a16:creationId xmlns:a16="http://schemas.microsoft.com/office/drawing/2014/main" id="{2E5911DF-2E0E-544A-AA09-1A76A7F33C99}"/>
              </a:ext>
            </a:extLst>
          </p:cNvPr>
          <p:cNvGrpSpPr/>
          <p:nvPr/>
        </p:nvGrpSpPr>
        <p:grpSpPr>
          <a:xfrm>
            <a:off x="5903308" y="1740741"/>
            <a:ext cx="2599531" cy="1463164"/>
            <a:chOff x="5903308" y="1740741"/>
            <a:chExt cx="2599531" cy="1463164"/>
          </a:xfrm>
        </p:grpSpPr>
        <p:pic>
          <p:nvPicPr>
            <p:cNvPr id="6" name="Picture 5">
              <a:extLst>
                <a:ext uri="{FF2B5EF4-FFF2-40B4-BE49-F238E27FC236}">
                  <a16:creationId xmlns:a16="http://schemas.microsoft.com/office/drawing/2014/main" id="{7BAA6DC7-C05D-D241-88DF-D8F565667133}"/>
                </a:ext>
              </a:extLst>
            </p:cNvPr>
            <p:cNvPicPr>
              <a:picLocks noChangeAspect="1"/>
            </p:cNvPicPr>
            <p:nvPr/>
          </p:nvPicPr>
          <p:blipFill>
            <a:blip r:embed="rId7"/>
            <a:stretch>
              <a:fillRect/>
            </a:stretch>
          </p:blipFill>
          <p:spPr>
            <a:xfrm>
              <a:off x="5903308" y="1740741"/>
              <a:ext cx="2599531" cy="1463164"/>
            </a:xfrm>
            <a:prstGeom prst="rect">
              <a:avLst/>
            </a:prstGeom>
            <a:solidFill>
              <a:schemeClr val="tx1"/>
            </a:solidFill>
            <a:ln w="25400">
              <a:noFill/>
            </a:ln>
          </p:spPr>
        </p:pic>
        <p:sp>
          <p:nvSpPr>
            <p:cNvPr id="12" name="Rectangle 11">
              <a:extLst>
                <a:ext uri="{FF2B5EF4-FFF2-40B4-BE49-F238E27FC236}">
                  <a16:creationId xmlns:a16="http://schemas.microsoft.com/office/drawing/2014/main" id="{6574C1C2-4449-2749-ACD7-54552ABAC9D5}"/>
                </a:ext>
              </a:extLst>
            </p:cNvPr>
            <p:cNvSpPr/>
            <p:nvPr/>
          </p:nvSpPr>
          <p:spPr bwMode="auto">
            <a:xfrm>
              <a:off x="7763301" y="3012177"/>
              <a:ext cx="414266" cy="10463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spTree>
    <p:extLst>
      <p:ext uri="{BB962C8B-B14F-4D97-AF65-F5344CB8AC3E}">
        <p14:creationId xmlns:p14="http://schemas.microsoft.com/office/powerpoint/2010/main" val="1929786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C191-BE1B-A742-BA28-CF04232DB23F}"/>
              </a:ext>
            </a:extLst>
          </p:cNvPr>
          <p:cNvSpPr>
            <a:spLocks noGrp="1"/>
          </p:cNvSpPr>
          <p:nvPr>
            <p:ph type="title"/>
          </p:nvPr>
        </p:nvSpPr>
        <p:spPr/>
        <p:txBody>
          <a:bodyPr/>
          <a:lstStyle/>
          <a:p>
            <a:r>
              <a:rPr lang="en-US" dirty="0"/>
              <a:t>Enhanced Implementation Roadmap</a:t>
            </a:r>
          </a:p>
        </p:txBody>
      </p:sp>
      <p:grpSp>
        <p:nvGrpSpPr>
          <p:cNvPr id="12" name="Group 11">
            <a:extLst>
              <a:ext uri="{FF2B5EF4-FFF2-40B4-BE49-F238E27FC236}">
                <a16:creationId xmlns:a16="http://schemas.microsoft.com/office/drawing/2014/main" id="{B777E1C4-B030-924B-A061-189F5AEDE9D2}"/>
              </a:ext>
            </a:extLst>
          </p:cNvPr>
          <p:cNvGrpSpPr/>
          <p:nvPr/>
        </p:nvGrpSpPr>
        <p:grpSpPr>
          <a:xfrm>
            <a:off x="818364" y="562305"/>
            <a:ext cx="7606333" cy="4959329"/>
            <a:chOff x="822647" y="698543"/>
            <a:chExt cx="7207574" cy="4699338"/>
          </a:xfrm>
        </p:grpSpPr>
        <p:pic>
          <p:nvPicPr>
            <p:cNvPr id="9" name="Picture 8">
              <a:extLst>
                <a:ext uri="{FF2B5EF4-FFF2-40B4-BE49-F238E27FC236}">
                  <a16:creationId xmlns:a16="http://schemas.microsoft.com/office/drawing/2014/main" id="{B96E90D9-6E1F-3C48-BDBA-C501D3E76748}"/>
                </a:ext>
              </a:extLst>
            </p:cNvPr>
            <p:cNvPicPr>
              <a:picLocks noChangeAspect="1"/>
            </p:cNvPicPr>
            <p:nvPr/>
          </p:nvPicPr>
          <p:blipFill>
            <a:blip r:embed="rId2"/>
            <a:stretch>
              <a:fillRect/>
            </a:stretch>
          </p:blipFill>
          <p:spPr>
            <a:xfrm>
              <a:off x="822647" y="698543"/>
              <a:ext cx="7207574" cy="4699338"/>
            </a:xfrm>
            <a:prstGeom prst="rect">
              <a:avLst/>
            </a:prstGeom>
          </p:spPr>
        </p:pic>
        <p:sp>
          <p:nvSpPr>
            <p:cNvPr id="7" name="Rectangle 6">
              <a:extLst>
                <a:ext uri="{FF2B5EF4-FFF2-40B4-BE49-F238E27FC236}">
                  <a16:creationId xmlns:a16="http://schemas.microsoft.com/office/drawing/2014/main" id="{4CFD5C58-5FE7-CB4B-9F4E-5CBF39510708}"/>
                </a:ext>
              </a:extLst>
            </p:cNvPr>
            <p:cNvSpPr/>
            <p:nvPr/>
          </p:nvSpPr>
          <p:spPr bwMode="auto">
            <a:xfrm>
              <a:off x="4356012" y="1560288"/>
              <a:ext cx="611746" cy="571019"/>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8" name="Rectangle 7">
              <a:extLst>
                <a:ext uri="{FF2B5EF4-FFF2-40B4-BE49-F238E27FC236}">
                  <a16:creationId xmlns:a16="http://schemas.microsoft.com/office/drawing/2014/main" id="{01F6E3DD-24BB-5044-A51E-AF145C2E9B71}"/>
                </a:ext>
              </a:extLst>
            </p:cNvPr>
            <p:cNvSpPr/>
            <p:nvPr/>
          </p:nvSpPr>
          <p:spPr bwMode="auto">
            <a:xfrm>
              <a:off x="5435270" y="4406510"/>
              <a:ext cx="979282" cy="214393"/>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3" name="Oval 2">
              <a:extLst>
                <a:ext uri="{FF2B5EF4-FFF2-40B4-BE49-F238E27FC236}">
                  <a16:creationId xmlns:a16="http://schemas.microsoft.com/office/drawing/2014/main" id="{7057A4A7-729D-F349-86B0-EE31ADD323C4}"/>
                </a:ext>
              </a:extLst>
            </p:cNvPr>
            <p:cNvSpPr>
              <a:spLocks noChangeAspect="1"/>
            </p:cNvSpPr>
            <p:nvPr/>
          </p:nvSpPr>
          <p:spPr bwMode="auto">
            <a:xfrm>
              <a:off x="6744357" y="1394094"/>
              <a:ext cx="518727" cy="517569"/>
            </a:xfrm>
            <a:prstGeom prst="ellipse">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0" name="Rectangle 9">
              <a:extLst>
                <a:ext uri="{FF2B5EF4-FFF2-40B4-BE49-F238E27FC236}">
                  <a16:creationId xmlns:a16="http://schemas.microsoft.com/office/drawing/2014/main" id="{471BB302-EBF8-FE4E-A4FE-28BF912AB7C3}"/>
                </a:ext>
              </a:extLst>
            </p:cNvPr>
            <p:cNvSpPr/>
            <p:nvPr/>
          </p:nvSpPr>
          <p:spPr bwMode="auto">
            <a:xfrm>
              <a:off x="1584440" y="2718951"/>
              <a:ext cx="808127" cy="505511"/>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1" name="Rectangle 10">
              <a:extLst>
                <a:ext uri="{FF2B5EF4-FFF2-40B4-BE49-F238E27FC236}">
                  <a16:creationId xmlns:a16="http://schemas.microsoft.com/office/drawing/2014/main" id="{C08A3A51-C241-7D4B-ABE0-EDDF94F15E19}"/>
                </a:ext>
              </a:extLst>
            </p:cNvPr>
            <p:cNvSpPr/>
            <p:nvPr/>
          </p:nvSpPr>
          <p:spPr bwMode="auto">
            <a:xfrm>
              <a:off x="4047350" y="3774099"/>
              <a:ext cx="611746" cy="571019"/>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spTree>
    <p:extLst>
      <p:ext uri="{BB962C8B-B14F-4D97-AF65-F5344CB8AC3E}">
        <p14:creationId xmlns:p14="http://schemas.microsoft.com/office/powerpoint/2010/main" val="605950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938B-0102-894A-BAD2-A9CED0630A02}"/>
              </a:ext>
            </a:extLst>
          </p:cNvPr>
          <p:cNvSpPr>
            <a:spLocks noGrp="1"/>
          </p:cNvSpPr>
          <p:nvPr>
            <p:ph type="title"/>
          </p:nvPr>
        </p:nvSpPr>
        <p:spPr/>
        <p:txBody>
          <a:bodyPr/>
          <a:lstStyle/>
          <a:p>
            <a:r>
              <a:rPr lang="en-US" dirty="0"/>
              <a:t>Configurations</a:t>
            </a:r>
          </a:p>
        </p:txBody>
      </p:sp>
      <p:pic>
        <p:nvPicPr>
          <p:cNvPr id="3" name="Picture 2">
            <a:extLst>
              <a:ext uri="{FF2B5EF4-FFF2-40B4-BE49-F238E27FC236}">
                <a16:creationId xmlns:a16="http://schemas.microsoft.com/office/drawing/2014/main" id="{77C69C37-9743-C14D-8BAF-2B349975C170}"/>
              </a:ext>
            </a:extLst>
          </p:cNvPr>
          <p:cNvPicPr>
            <a:picLocks noChangeAspect="1"/>
          </p:cNvPicPr>
          <p:nvPr/>
        </p:nvPicPr>
        <p:blipFill>
          <a:blip r:embed="rId2"/>
          <a:srcRect/>
          <a:stretch/>
        </p:blipFill>
        <p:spPr>
          <a:xfrm>
            <a:off x="6059770" y="1603800"/>
            <a:ext cx="2939984" cy="1774705"/>
          </a:xfrm>
          <a:prstGeom prst="rect">
            <a:avLst/>
          </a:prstGeom>
        </p:spPr>
      </p:pic>
    </p:spTree>
    <p:extLst>
      <p:ext uri="{BB962C8B-B14F-4D97-AF65-F5344CB8AC3E}">
        <p14:creationId xmlns:p14="http://schemas.microsoft.com/office/powerpoint/2010/main" val="3942279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DF044-61EA-FC4A-AA86-4F51B8D9FB2F}"/>
              </a:ext>
            </a:extLst>
          </p:cNvPr>
          <p:cNvSpPr>
            <a:spLocks noGrp="1"/>
          </p:cNvSpPr>
          <p:nvPr>
            <p:ph type="title"/>
          </p:nvPr>
        </p:nvSpPr>
        <p:spPr/>
        <p:txBody>
          <a:bodyPr/>
          <a:lstStyle/>
          <a:p>
            <a:r>
              <a:rPr lang="en-US" dirty="0"/>
              <a:t>Essential SAFe</a:t>
            </a:r>
          </a:p>
        </p:txBody>
      </p:sp>
      <p:pic>
        <p:nvPicPr>
          <p:cNvPr id="4" name="Picture 3">
            <a:extLst>
              <a:ext uri="{FF2B5EF4-FFF2-40B4-BE49-F238E27FC236}">
                <a16:creationId xmlns:a16="http://schemas.microsoft.com/office/drawing/2014/main" id="{60BD69F1-4CB1-CE44-A539-65A47FC9738E}"/>
              </a:ext>
            </a:extLst>
          </p:cNvPr>
          <p:cNvPicPr>
            <a:picLocks noChangeAspect="1"/>
          </p:cNvPicPr>
          <p:nvPr/>
        </p:nvPicPr>
        <p:blipFill>
          <a:blip r:embed="rId2"/>
          <a:srcRect/>
          <a:stretch/>
        </p:blipFill>
        <p:spPr>
          <a:xfrm>
            <a:off x="813642" y="1514125"/>
            <a:ext cx="7357690" cy="2612687"/>
          </a:xfrm>
          <a:prstGeom prst="rect">
            <a:avLst/>
          </a:prstGeom>
        </p:spPr>
      </p:pic>
    </p:spTree>
    <p:extLst>
      <p:ext uri="{BB962C8B-B14F-4D97-AF65-F5344CB8AC3E}">
        <p14:creationId xmlns:p14="http://schemas.microsoft.com/office/powerpoint/2010/main" val="919846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8879-13E6-DD47-A358-C2B8E94EC247}"/>
              </a:ext>
            </a:extLst>
          </p:cNvPr>
          <p:cNvSpPr>
            <a:spLocks noGrp="1"/>
          </p:cNvSpPr>
          <p:nvPr>
            <p:ph type="title"/>
          </p:nvPr>
        </p:nvSpPr>
        <p:spPr/>
        <p:txBody>
          <a:bodyPr/>
          <a:lstStyle/>
          <a:p>
            <a:r>
              <a:rPr lang="en-US" dirty="0"/>
              <a:t>The 10 critical ART success factors</a:t>
            </a:r>
          </a:p>
        </p:txBody>
      </p:sp>
      <p:pic>
        <p:nvPicPr>
          <p:cNvPr id="3" name="Picture 2">
            <a:extLst>
              <a:ext uri="{FF2B5EF4-FFF2-40B4-BE49-F238E27FC236}">
                <a16:creationId xmlns:a16="http://schemas.microsoft.com/office/drawing/2014/main" id="{790959DE-97EB-4342-AC87-E92763DFEE4C}"/>
              </a:ext>
            </a:extLst>
          </p:cNvPr>
          <p:cNvPicPr>
            <a:picLocks noChangeAspect="1"/>
          </p:cNvPicPr>
          <p:nvPr/>
        </p:nvPicPr>
        <p:blipFill>
          <a:blip r:embed="rId2"/>
          <a:stretch>
            <a:fillRect/>
          </a:stretch>
        </p:blipFill>
        <p:spPr>
          <a:xfrm>
            <a:off x="160821" y="821753"/>
            <a:ext cx="8489482" cy="3896672"/>
          </a:xfrm>
          <a:prstGeom prst="rect">
            <a:avLst/>
          </a:prstGeom>
        </p:spPr>
      </p:pic>
    </p:spTree>
    <p:extLst>
      <p:ext uri="{BB962C8B-B14F-4D97-AF65-F5344CB8AC3E}">
        <p14:creationId xmlns:p14="http://schemas.microsoft.com/office/powerpoint/2010/main" val="3372308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0901-178B-534A-9DEB-E9EC464792AE}"/>
              </a:ext>
            </a:extLst>
          </p:cNvPr>
          <p:cNvSpPr>
            <a:spLocks noGrp="1"/>
          </p:cNvSpPr>
          <p:nvPr>
            <p:ph type="title"/>
          </p:nvPr>
        </p:nvSpPr>
        <p:spPr/>
        <p:txBody>
          <a:bodyPr/>
          <a:lstStyle/>
          <a:p>
            <a:r>
              <a:rPr lang="en-US" dirty="0"/>
              <a:t>Large Solution SAFe</a:t>
            </a:r>
          </a:p>
        </p:txBody>
      </p:sp>
      <p:pic>
        <p:nvPicPr>
          <p:cNvPr id="4" name="Picture 3">
            <a:extLst>
              <a:ext uri="{FF2B5EF4-FFF2-40B4-BE49-F238E27FC236}">
                <a16:creationId xmlns:a16="http://schemas.microsoft.com/office/drawing/2014/main" id="{3E331123-49E3-4045-996D-28A4076C3C9E}"/>
              </a:ext>
            </a:extLst>
          </p:cNvPr>
          <p:cNvPicPr>
            <a:picLocks noChangeAspect="1"/>
          </p:cNvPicPr>
          <p:nvPr/>
        </p:nvPicPr>
        <p:blipFill>
          <a:blip r:embed="rId2"/>
          <a:srcRect/>
          <a:stretch/>
        </p:blipFill>
        <p:spPr>
          <a:xfrm>
            <a:off x="642116" y="1024584"/>
            <a:ext cx="7272626" cy="3745784"/>
          </a:xfrm>
          <a:prstGeom prst="rect">
            <a:avLst/>
          </a:prstGeom>
        </p:spPr>
      </p:pic>
    </p:spTree>
    <p:extLst>
      <p:ext uri="{BB962C8B-B14F-4D97-AF65-F5344CB8AC3E}">
        <p14:creationId xmlns:p14="http://schemas.microsoft.com/office/powerpoint/2010/main" val="3915574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79BF-B057-CB40-8A8B-DDF87299CF57}"/>
              </a:ext>
            </a:extLst>
          </p:cNvPr>
          <p:cNvSpPr>
            <a:spLocks noGrp="1"/>
          </p:cNvSpPr>
          <p:nvPr>
            <p:ph type="title"/>
          </p:nvPr>
        </p:nvSpPr>
        <p:spPr/>
        <p:txBody>
          <a:bodyPr/>
          <a:lstStyle/>
          <a:p>
            <a:r>
              <a:rPr lang="en-US" dirty="0"/>
              <a:t>Portfolio </a:t>
            </a:r>
            <a:r>
              <a:rPr lang="en-US" dirty="0" err="1"/>
              <a:t>SAFe</a:t>
            </a:r>
            <a:endParaRPr lang="en-US" dirty="0"/>
          </a:p>
        </p:txBody>
      </p:sp>
      <p:pic>
        <p:nvPicPr>
          <p:cNvPr id="4" name="Picture 3">
            <a:extLst>
              <a:ext uri="{FF2B5EF4-FFF2-40B4-BE49-F238E27FC236}">
                <a16:creationId xmlns:a16="http://schemas.microsoft.com/office/drawing/2014/main" id="{EEBCB542-31BA-F340-B8CF-AEBF91B7272F}"/>
              </a:ext>
            </a:extLst>
          </p:cNvPr>
          <p:cNvPicPr>
            <a:picLocks noChangeAspect="1"/>
          </p:cNvPicPr>
          <p:nvPr/>
        </p:nvPicPr>
        <p:blipFill>
          <a:blip r:embed="rId2"/>
          <a:srcRect/>
          <a:stretch/>
        </p:blipFill>
        <p:spPr>
          <a:xfrm>
            <a:off x="578511" y="1028916"/>
            <a:ext cx="7370962" cy="3828515"/>
          </a:xfrm>
          <a:prstGeom prst="rect">
            <a:avLst/>
          </a:prstGeom>
        </p:spPr>
      </p:pic>
    </p:spTree>
    <p:extLst>
      <p:ext uri="{BB962C8B-B14F-4D97-AF65-F5344CB8AC3E}">
        <p14:creationId xmlns:p14="http://schemas.microsoft.com/office/powerpoint/2010/main" val="2321998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D243-C0CD-5645-8525-D80E08B714C8}"/>
              </a:ext>
            </a:extLst>
          </p:cNvPr>
          <p:cNvSpPr>
            <a:spLocks noGrp="1"/>
          </p:cNvSpPr>
          <p:nvPr>
            <p:ph type="title"/>
          </p:nvPr>
        </p:nvSpPr>
        <p:spPr/>
        <p:txBody>
          <a:bodyPr/>
          <a:lstStyle/>
          <a:p>
            <a:r>
              <a:rPr lang="en-US" dirty="0"/>
              <a:t>Full SAFe</a:t>
            </a:r>
          </a:p>
        </p:txBody>
      </p:sp>
      <p:pic>
        <p:nvPicPr>
          <p:cNvPr id="3" name="Picture 2">
            <a:extLst>
              <a:ext uri="{FF2B5EF4-FFF2-40B4-BE49-F238E27FC236}">
                <a16:creationId xmlns:a16="http://schemas.microsoft.com/office/drawing/2014/main" id="{D5D96242-99B9-DF4E-99ED-3C4AAD1E1D87}"/>
              </a:ext>
            </a:extLst>
          </p:cNvPr>
          <p:cNvPicPr>
            <a:picLocks noChangeAspect="1"/>
          </p:cNvPicPr>
          <p:nvPr/>
        </p:nvPicPr>
        <p:blipFill>
          <a:blip r:embed="rId2"/>
          <a:stretch>
            <a:fillRect/>
          </a:stretch>
        </p:blipFill>
        <p:spPr>
          <a:xfrm>
            <a:off x="1546777" y="955238"/>
            <a:ext cx="6050446" cy="3878491"/>
          </a:xfrm>
          <a:prstGeom prst="rect">
            <a:avLst/>
          </a:prstGeom>
        </p:spPr>
      </p:pic>
    </p:spTree>
    <p:extLst>
      <p:ext uri="{BB962C8B-B14F-4D97-AF65-F5344CB8AC3E}">
        <p14:creationId xmlns:p14="http://schemas.microsoft.com/office/powerpoint/2010/main" val="1833216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0C55-8948-8848-9146-0822C4E178CD}"/>
              </a:ext>
            </a:extLst>
          </p:cNvPr>
          <p:cNvSpPr>
            <a:spLocks noGrp="1"/>
          </p:cNvSpPr>
          <p:nvPr>
            <p:ph type="title"/>
          </p:nvPr>
        </p:nvSpPr>
        <p:spPr/>
        <p:txBody>
          <a:bodyPr/>
          <a:lstStyle/>
          <a:p>
            <a:r>
              <a:rPr lang="en-US" dirty="0"/>
              <a:t>Measure and Grow</a:t>
            </a:r>
          </a:p>
        </p:txBody>
      </p:sp>
    </p:spTree>
    <p:extLst>
      <p:ext uri="{BB962C8B-B14F-4D97-AF65-F5344CB8AC3E}">
        <p14:creationId xmlns:p14="http://schemas.microsoft.com/office/powerpoint/2010/main" val="2209558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731F5-5648-BD4C-A40C-CA1821D4BC2B}"/>
              </a:ext>
            </a:extLst>
          </p:cNvPr>
          <p:cNvSpPr>
            <a:spLocks noGrp="1"/>
          </p:cNvSpPr>
          <p:nvPr>
            <p:ph type="title"/>
          </p:nvPr>
        </p:nvSpPr>
        <p:spPr>
          <a:xfrm>
            <a:off x="457201" y="171450"/>
            <a:ext cx="8328661" cy="301752"/>
          </a:xfrm>
        </p:spPr>
        <p:txBody>
          <a:bodyPr/>
          <a:lstStyle/>
          <a:p>
            <a:r>
              <a:rPr lang="en-US" dirty="0"/>
              <a:t>We started with a network</a:t>
            </a:r>
          </a:p>
        </p:txBody>
      </p:sp>
      <p:pic>
        <p:nvPicPr>
          <p:cNvPr id="4" name="Picture 3">
            <a:extLst>
              <a:ext uri="{FF2B5EF4-FFF2-40B4-BE49-F238E27FC236}">
                <a16:creationId xmlns:a16="http://schemas.microsoft.com/office/drawing/2014/main" id="{24FDFF3A-638A-9344-8D12-CBF1775E43BC}"/>
              </a:ext>
            </a:extLst>
          </p:cNvPr>
          <p:cNvPicPr>
            <a:picLocks noChangeAspect="1"/>
          </p:cNvPicPr>
          <p:nvPr/>
        </p:nvPicPr>
        <p:blipFill rotWithShape="1">
          <a:blip r:embed="rId2"/>
          <a:srcRect t="-4182" b="4182"/>
          <a:stretch/>
        </p:blipFill>
        <p:spPr>
          <a:xfrm>
            <a:off x="2272410" y="640080"/>
            <a:ext cx="4355530" cy="4158079"/>
          </a:xfrm>
          <a:prstGeom prst="rect">
            <a:avLst/>
          </a:prstGeom>
        </p:spPr>
      </p:pic>
    </p:spTree>
    <p:extLst>
      <p:ext uri="{BB962C8B-B14F-4D97-AF65-F5344CB8AC3E}">
        <p14:creationId xmlns:p14="http://schemas.microsoft.com/office/powerpoint/2010/main" val="219324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61D46-868C-6E45-BB9E-EEE2D66554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47869" y="934273"/>
            <a:ext cx="6424169" cy="4122000"/>
          </a:xfrm>
          <a:prstGeom prst="rect">
            <a:avLst/>
          </a:prstGeom>
        </p:spPr>
      </p:pic>
      <p:sp>
        <p:nvSpPr>
          <p:cNvPr id="2" name="Title 1">
            <a:extLst>
              <a:ext uri="{FF2B5EF4-FFF2-40B4-BE49-F238E27FC236}">
                <a16:creationId xmlns:a16="http://schemas.microsoft.com/office/drawing/2014/main" id="{17FAA24B-31D4-B647-B178-E433C02A662C}"/>
              </a:ext>
            </a:extLst>
          </p:cNvPr>
          <p:cNvSpPr>
            <a:spLocks noGrp="1"/>
          </p:cNvSpPr>
          <p:nvPr>
            <p:ph type="title"/>
          </p:nvPr>
        </p:nvSpPr>
        <p:spPr/>
        <p:txBody>
          <a:bodyPr/>
          <a:lstStyle/>
          <a:p>
            <a:r>
              <a:rPr lang="en-US" dirty="0"/>
              <a:t>New measure and grow assessment and practices</a:t>
            </a:r>
          </a:p>
        </p:txBody>
      </p:sp>
      <p:sp>
        <p:nvSpPr>
          <p:cNvPr id="3" name="Rectangle 2">
            <a:extLst>
              <a:ext uri="{FF2B5EF4-FFF2-40B4-BE49-F238E27FC236}">
                <a16:creationId xmlns:a16="http://schemas.microsoft.com/office/drawing/2014/main" id="{1DCD5D36-68E2-1847-8BC4-EE9047A00347}"/>
              </a:ext>
            </a:extLst>
          </p:cNvPr>
          <p:cNvSpPr/>
          <p:nvPr/>
        </p:nvSpPr>
        <p:spPr bwMode="auto">
          <a:xfrm>
            <a:off x="6555104" y="914449"/>
            <a:ext cx="702645" cy="298384"/>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Tree>
    <p:extLst>
      <p:ext uri="{BB962C8B-B14F-4D97-AF65-F5344CB8AC3E}">
        <p14:creationId xmlns:p14="http://schemas.microsoft.com/office/powerpoint/2010/main" val="1285989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4BB3D5-5E8D-824E-BAFA-799C7A12A633}"/>
              </a:ext>
            </a:extLst>
          </p:cNvPr>
          <p:cNvSpPr/>
          <p:nvPr/>
        </p:nvSpPr>
        <p:spPr bwMode="auto">
          <a:xfrm>
            <a:off x="-5559" y="0"/>
            <a:ext cx="9149559" cy="739035"/>
          </a:xfrm>
          <a:prstGeom prst="rect">
            <a:avLst/>
          </a:prstGeom>
          <a:solidFill>
            <a:srgbClr val="1E5DA1"/>
          </a:solidFill>
          <a:ln w="1905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noAutofit/>
          </a:bodyPr>
          <a:lstStyle/>
          <a:p>
            <a:pPr algn="ctr" eaLnBrk="0" hangingPunct="0">
              <a:spcBef>
                <a:spcPct val="20000"/>
              </a:spcBef>
            </a:pPr>
            <a:r>
              <a:rPr lang="en-US" sz="2400" dirty="0">
                <a:solidFill>
                  <a:schemeClr val="bg1"/>
                </a:solidFill>
              </a:rPr>
              <a:t>New Business Agility self-assessment</a:t>
            </a:r>
            <a:endParaRPr lang="en-US" sz="2200" b="1" dirty="0">
              <a:solidFill>
                <a:schemeClr val="bg1"/>
              </a:solidFill>
            </a:endParaRPr>
          </a:p>
        </p:txBody>
      </p:sp>
      <p:sp>
        <p:nvSpPr>
          <p:cNvPr id="7" name="Rectangle 6">
            <a:extLst>
              <a:ext uri="{FF2B5EF4-FFF2-40B4-BE49-F238E27FC236}">
                <a16:creationId xmlns:a16="http://schemas.microsoft.com/office/drawing/2014/main" id="{995B0094-EDD7-914A-97A0-A99A92A1C117}"/>
              </a:ext>
            </a:extLst>
          </p:cNvPr>
          <p:cNvSpPr/>
          <p:nvPr/>
        </p:nvSpPr>
        <p:spPr>
          <a:xfrm>
            <a:off x="417444" y="867134"/>
            <a:ext cx="7762460" cy="618824"/>
          </a:xfrm>
          <a:prstGeom prst="rect">
            <a:avLst/>
          </a:prstGeom>
        </p:spPr>
        <p:txBody>
          <a:bodyPr wrap="square">
            <a:spAutoFit/>
          </a:bodyPr>
          <a:lstStyle/>
          <a:p>
            <a:pPr fontAlgn="base">
              <a:lnSpc>
                <a:spcPct val="110000"/>
              </a:lnSpc>
              <a:spcBef>
                <a:spcPts val="600"/>
              </a:spcBef>
              <a:spcAft>
                <a:spcPts val="600"/>
              </a:spcAft>
              <a:buClr>
                <a:schemeClr val="bg1">
                  <a:lumMod val="65000"/>
                </a:schemeClr>
              </a:buClr>
              <a:buSzPct val="100000"/>
            </a:pPr>
            <a:r>
              <a:rPr lang="en-US" sz="1600" dirty="0"/>
              <a:t>Measure and Grow is the way portfolios evaluate their progress towards business agility and determine their next improvement steps.</a:t>
            </a:r>
          </a:p>
        </p:txBody>
      </p:sp>
      <p:pic>
        <p:nvPicPr>
          <p:cNvPr id="4" name="Picture 3">
            <a:extLst>
              <a:ext uri="{FF2B5EF4-FFF2-40B4-BE49-F238E27FC236}">
                <a16:creationId xmlns:a16="http://schemas.microsoft.com/office/drawing/2014/main" id="{69532A57-7A82-AF4F-8EF4-80AEBECE7B99}"/>
              </a:ext>
            </a:extLst>
          </p:cNvPr>
          <p:cNvPicPr>
            <a:picLocks noChangeAspect="1"/>
          </p:cNvPicPr>
          <p:nvPr/>
        </p:nvPicPr>
        <p:blipFill rotWithShape="1">
          <a:blip r:embed="rId2"/>
          <a:srcRect b="5062"/>
          <a:stretch/>
        </p:blipFill>
        <p:spPr>
          <a:xfrm>
            <a:off x="3866544" y="1670179"/>
            <a:ext cx="5025359" cy="3029837"/>
          </a:xfrm>
          <a:prstGeom prst="rect">
            <a:avLst/>
          </a:prstGeom>
          <a:ln>
            <a:noFill/>
          </a:ln>
          <a:effectLst/>
        </p:spPr>
      </p:pic>
      <p:sp>
        <p:nvSpPr>
          <p:cNvPr id="5" name="Content Placeholder 4">
            <a:extLst>
              <a:ext uri="{FF2B5EF4-FFF2-40B4-BE49-F238E27FC236}">
                <a16:creationId xmlns:a16="http://schemas.microsoft.com/office/drawing/2014/main" id="{66CE9C47-3169-EC40-A5C3-4DE52136E60D}"/>
              </a:ext>
            </a:extLst>
          </p:cNvPr>
          <p:cNvSpPr>
            <a:spLocks noGrp="1"/>
          </p:cNvSpPr>
          <p:nvPr>
            <p:ph sz="half" idx="1"/>
          </p:nvPr>
        </p:nvSpPr>
        <p:spPr>
          <a:xfrm>
            <a:off x="513407" y="1647451"/>
            <a:ext cx="3271516" cy="3125836"/>
          </a:xfrm>
        </p:spPr>
        <p:txBody>
          <a:bodyPr/>
          <a:lstStyle/>
          <a:p>
            <a:pPr marL="0" indent="0">
              <a:buNone/>
            </a:pPr>
            <a:r>
              <a:rPr lang="en-US" sz="1400" dirty="0"/>
              <a:t>There are six steps in the measure and grow process:</a:t>
            </a:r>
          </a:p>
          <a:p>
            <a:pPr marL="342900" indent="-342900">
              <a:buClr>
                <a:schemeClr val="bg1">
                  <a:lumMod val="50000"/>
                </a:schemeClr>
              </a:buClr>
              <a:buFont typeface="+mj-lt"/>
              <a:buAutoNum type="arabicPeriod"/>
            </a:pPr>
            <a:r>
              <a:rPr lang="en-US" sz="1200" dirty="0"/>
              <a:t>Facilitate effective self-assessment of business agility</a:t>
            </a:r>
          </a:p>
          <a:p>
            <a:pPr marL="342900" indent="-342900">
              <a:buClr>
                <a:schemeClr val="bg1">
                  <a:lumMod val="50000"/>
                </a:schemeClr>
              </a:buClr>
              <a:buFont typeface="+mj-lt"/>
              <a:buAutoNum type="arabicPeriod"/>
            </a:pPr>
            <a:r>
              <a:rPr lang="en-US" sz="1200" dirty="0"/>
              <a:t>Analyze the results</a:t>
            </a:r>
          </a:p>
          <a:p>
            <a:pPr marL="342900" indent="-342900">
              <a:buClr>
                <a:schemeClr val="bg1">
                  <a:lumMod val="50000"/>
                </a:schemeClr>
              </a:buClr>
              <a:buFont typeface="+mj-lt"/>
              <a:buAutoNum type="arabicPeriod"/>
            </a:pPr>
            <a:r>
              <a:rPr lang="en-US" sz="1200" dirty="0"/>
              <a:t>Identify growth opportunities</a:t>
            </a:r>
          </a:p>
          <a:p>
            <a:pPr marL="342900" indent="-342900">
              <a:buClr>
                <a:schemeClr val="bg1">
                  <a:lumMod val="50000"/>
                </a:schemeClr>
              </a:buClr>
              <a:buFont typeface="+mj-lt"/>
              <a:buAutoNum type="arabicPeriod"/>
            </a:pPr>
            <a:r>
              <a:rPr lang="en-US" sz="1200" dirty="0"/>
              <a:t>Prioritize and take action</a:t>
            </a:r>
          </a:p>
          <a:p>
            <a:pPr marL="342900" indent="-342900">
              <a:buClr>
                <a:schemeClr val="bg1">
                  <a:lumMod val="50000"/>
                </a:schemeClr>
              </a:buClr>
              <a:buFont typeface="+mj-lt"/>
              <a:buAutoNum type="arabicPeriod"/>
            </a:pPr>
            <a:r>
              <a:rPr lang="en-US" sz="1200" dirty="0"/>
              <a:t>Integrate learning</a:t>
            </a:r>
          </a:p>
          <a:p>
            <a:pPr marL="342900" indent="-342900">
              <a:buClr>
                <a:schemeClr val="bg1">
                  <a:lumMod val="50000"/>
                </a:schemeClr>
              </a:buClr>
              <a:buFont typeface="+mj-lt"/>
              <a:buAutoNum type="arabicPeriod"/>
            </a:pPr>
            <a:r>
              <a:rPr lang="en-US" sz="1200" dirty="0"/>
              <a:t>Celebrate success</a:t>
            </a:r>
          </a:p>
          <a:p>
            <a:endParaRPr lang="en-US" dirty="0"/>
          </a:p>
        </p:txBody>
      </p:sp>
    </p:spTree>
    <p:extLst>
      <p:ext uri="{BB962C8B-B14F-4D97-AF65-F5344CB8AC3E}">
        <p14:creationId xmlns:p14="http://schemas.microsoft.com/office/powerpoint/2010/main" val="382860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82067B-D59A-6F49-87BE-373397012E78}"/>
              </a:ext>
            </a:extLst>
          </p:cNvPr>
          <p:cNvGrpSpPr/>
          <p:nvPr/>
        </p:nvGrpSpPr>
        <p:grpSpPr>
          <a:xfrm>
            <a:off x="4100863" y="1319924"/>
            <a:ext cx="4684999" cy="3423115"/>
            <a:chOff x="2582148" y="1113987"/>
            <a:chExt cx="4684999" cy="3423115"/>
          </a:xfrm>
        </p:grpSpPr>
        <p:sp>
          <p:nvSpPr>
            <p:cNvPr id="5" name="Oval 4">
              <a:extLst>
                <a:ext uri="{FF2B5EF4-FFF2-40B4-BE49-F238E27FC236}">
                  <a16:creationId xmlns:a16="http://schemas.microsoft.com/office/drawing/2014/main" id="{BC3F3FAF-A881-764D-BFEB-7F9B0EEF3649}"/>
                </a:ext>
              </a:extLst>
            </p:cNvPr>
            <p:cNvSpPr/>
            <p:nvPr/>
          </p:nvSpPr>
          <p:spPr bwMode="auto">
            <a:xfrm>
              <a:off x="2582148" y="1113987"/>
              <a:ext cx="3423115" cy="3423115"/>
            </a:xfrm>
            <a:prstGeom prst="ellipse">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r>
                <a:rPr lang="en-US" sz="2200" i="1" dirty="0"/>
                <a:t> </a:t>
              </a:r>
            </a:p>
          </p:txBody>
        </p:sp>
        <p:pic>
          <p:nvPicPr>
            <p:cNvPr id="7" name="Picture 6">
              <a:extLst>
                <a:ext uri="{FF2B5EF4-FFF2-40B4-BE49-F238E27FC236}">
                  <a16:creationId xmlns:a16="http://schemas.microsoft.com/office/drawing/2014/main" id="{75DB2044-CFF1-8A45-A24D-6D135246E7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5893" y="3394645"/>
              <a:ext cx="1049370" cy="1049370"/>
            </a:xfrm>
            <a:prstGeom prst="rect">
              <a:avLst/>
            </a:prstGeom>
          </p:spPr>
        </p:pic>
        <p:pic>
          <p:nvPicPr>
            <p:cNvPr id="8" name="Picture 7">
              <a:extLst>
                <a:ext uri="{FF2B5EF4-FFF2-40B4-BE49-F238E27FC236}">
                  <a16:creationId xmlns:a16="http://schemas.microsoft.com/office/drawing/2014/main" id="{941C6931-D43F-E94D-BB4E-F3DAC0727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2791" y="1713380"/>
              <a:ext cx="2587787" cy="2367450"/>
            </a:xfrm>
            <a:prstGeom prst="rect">
              <a:avLst/>
            </a:prstGeom>
          </p:spPr>
        </p:pic>
        <p:sp>
          <p:nvSpPr>
            <p:cNvPr id="9" name="TextBox 8">
              <a:extLst>
                <a:ext uri="{FF2B5EF4-FFF2-40B4-BE49-F238E27FC236}">
                  <a16:creationId xmlns:a16="http://schemas.microsoft.com/office/drawing/2014/main" id="{587DB3EE-83BF-0047-A389-567F41F949DF}"/>
                </a:ext>
              </a:extLst>
            </p:cNvPr>
            <p:cNvSpPr txBox="1"/>
            <p:nvPr/>
          </p:nvSpPr>
          <p:spPr>
            <a:xfrm>
              <a:off x="6005263" y="3614149"/>
              <a:ext cx="1261884" cy="646331"/>
            </a:xfrm>
            <a:prstGeom prst="rect">
              <a:avLst/>
            </a:prstGeom>
            <a:noFill/>
          </p:spPr>
          <p:txBody>
            <a:bodyPr wrap="none" rtlCol="0">
              <a:spAutoFit/>
            </a:bodyPr>
            <a:lstStyle/>
            <a:p>
              <a:pPr algn="l"/>
              <a:r>
                <a:rPr lang="en-US" b="1" dirty="0"/>
                <a:t>Customer</a:t>
              </a:r>
            </a:p>
            <a:p>
              <a:pPr algn="l"/>
              <a:r>
                <a:rPr lang="en-US" b="1" dirty="0"/>
                <a:t>Centricity</a:t>
              </a:r>
            </a:p>
          </p:txBody>
        </p:sp>
      </p:grpSp>
      <p:sp>
        <p:nvSpPr>
          <p:cNvPr id="2" name="Title 1">
            <a:extLst>
              <a:ext uri="{FF2B5EF4-FFF2-40B4-BE49-F238E27FC236}">
                <a16:creationId xmlns:a16="http://schemas.microsoft.com/office/drawing/2014/main" id="{4BA8ADF0-E99F-7745-B67D-BCF3CCC6C252}"/>
              </a:ext>
            </a:extLst>
          </p:cNvPr>
          <p:cNvSpPr>
            <a:spLocks noGrp="1"/>
          </p:cNvSpPr>
          <p:nvPr>
            <p:ph type="title"/>
          </p:nvPr>
        </p:nvSpPr>
        <p:spPr/>
        <p:txBody>
          <a:bodyPr/>
          <a:lstStyle/>
          <a:p>
            <a:r>
              <a:rPr lang="en-US" dirty="0"/>
              <a:t>We add hierarchy for stability and execution</a:t>
            </a:r>
          </a:p>
        </p:txBody>
      </p:sp>
      <p:cxnSp>
        <p:nvCxnSpPr>
          <p:cNvPr id="12" name="Straight Connector 11">
            <a:extLst>
              <a:ext uri="{FF2B5EF4-FFF2-40B4-BE49-F238E27FC236}">
                <a16:creationId xmlns:a16="http://schemas.microsoft.com/office/drawing/2014/main" id="{2E1D4640-E0D0-714A-88C4-40B7F0FA5713}"/>
              </a:ext>
            </a:extLst>
          </p:cNvPr>
          <p:cNvCxnSpPr>
            <a:cxnSpLocks/>
          </p:cNvCxnSpPr>
          <p:nvPr/>
        </p:nvCxnSpPr>
        <p:spPr bwMode="auto">
          <a:xfrm flipH="1">
            <a:off x="2838981" y="3814882"/>
            <a:ext cx="2570849" cy="466681"/>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60800DD3-CCC9-6A47-84D7-5AAB8787149A}"/>
              </a:ext>
            </a:extLst>
          </p:cNvPr>
          <p:cNvCxnSpPr>
            <a:cxnSpLocks/>
          </p:cNvCxnSpPr>
          <p:nvPr/>
        </p:nvCxnSpPr>
        <p:spPr bwMode="auto">
          <a:xfrm flipH="1">
            <a:off x="2060633" y="3814882"/>
            <a:ext cx="2824512" cy="238544"/>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6A1B0552-99B1-3145-A176-EB94C69DBD02}"/>
              </a:ext>
            </a:extLst>
          </p:cNvPr>
          <p:cNvCxnSpPr>
            <a:cxnSpLocks/>
          </p:cNvCxnSpPr>
          <p:nvPr/>
        </p:nvCxnSpPr>
        <p:spPr bwMode="auto">
          <a:xfrm flipH="1">
            <a:off x="2422583" y="3190875"/>
            <a:ext cx="3511932" cy="178239"/>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851DDE5-679D-CA40-886D-9C365932F668}"/>
              </a:ext>
            </a:extLst>
          </p:cNvPr>
          <p:cNvCxnSpPr>
            <a:cxnSpLocks/>
          </p:cNvCxnSpPr>
          <p:nvPr/>
        </p:nvCxnSpPr>
        <p:spPr bwMode="auto">
          <a:xfrm flipH="1" flipV="1">
            <a:off x="2266950" y="2352675"/>
            <a:ext cx="3667565" cy="838201"/>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pic>
        <p:nvPicPr>
          <p:cNvPr id="10" name="Picture 9">
            <a:extLst>
              <a:ext uri="{FF2B5EF4-FFF2-40B4-BE49-F238E27FC236}">
                <a16:creationId xmlns:a16="http://schemas.microsoft.com/office/drawing/2014/main" id="{CAFFAF3C-3F81-844F-AAE6-76D598B2DC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120" y="1375981"/>
            <a:ext cx="2674710" cy="3367058"/>
          </a:xfrm>
          <a:prstGeom prst="rect">
            <a:avLst/>
          </a:prstGeom>
        </p:spPr>
      </p:pic>
      <p:sp>
        <p:nvSpPr>
          <p:cNvPr id="34" name="TextBox 33">
            <a:extLst>
              <a:ext uri="{FF2B5EF4-FFF2-40B4-BE49-F238E27FC236}">
                <a16:creationId xmlns:a16="http://schemas.microsoft.com/office/drawing/2014/main" id="{79026977-0CE5-184B-B4BF-CFE9B4D056DE}"/>
              </a:ext>
            </a:extLst>
          </p:cNvPr>
          <p:cNvSpPr txBox="1"/>
          <p:nvPr/>
        </p:nvSpPr>
        <p:spPr>
          <a:xfrm>
            <a:off x="4796314" y="818521"/>
            <a:ext cx="2032211" cy="323165"/>
          </a:xfrm>
          <a:prstGeom prst="rect">
            <a:avLst/>
          </a:prstGeom>
          <a:solidFill>
            <a:srgbClr val="B5BD00"/>
          </a:solidFill>
        </p:spPr>
        <p:txBody>
          <a:bodyPr wrap="square" rtlCol="0">
            <a:spAutoFit/>
          </a:bodyPr>
          <a:lstStyle/>
          <a:p>
            <a:pPr algn="ctr"/>
            <a:r>
              <a:rPr lang="en-US" sz="1500" b="1" dirty="0">
                <a:solidFill>
                  <a:schemeClr val="bg1"/>
                </a:solidFill>
              </a:rPr>
              <a:t>Speed of Innovation</a:t>
            </a:r>
          </a:p>
        </p:txBody>
      </p:sp>
    </p:spTree>
    <p:extLst>
      <p:ext uri="{BB962C8B-B14F-4D97-AF65-F5344CB8AC3E}">
        <p14:creationId xmlns:p14="http://schemas.microsoft.com/office/powerpoint/2010/main" val="14149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par>
                                <p:cTn id="15" presetID="22" presetClass="entr" presetSubtype="2" fill="hold" nodeType="withEffect">
                                  <p:stCondLst>
                                    <p:cond delay="15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nodeType="withEffect">
                                  <p:stCondLst>
                                    <p:cond delay="200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ADF0-E99F-7745-B67D-BCF3CCC6C252}"/>
              </a:ext>
            </a:extLst>
          </p:cNvPr>
          <p:cNvSpPr>
            <a:spLocks noGrp="1"/>
          </p:cNvSpPr>
          <p:nvPr>
            <p:ph type="title"/>
          </p:nvPr>
        </p:nvSpPr>
        <p:spPr/>
        <p:txBody>
          <a:bodyPr/>
          <a:lstStyle/>
          <a:p>
            <a:r>
              <a:rPr lang="en-US" dirty="0"/>
              <a:t>Guess what happens?</a:t>
            </a:r>
          </a:p>
        </p:txBody>
      </p:sp>
      <p:pic>
        <p:nvPicPr>
          <p:cNvPr id="3" name="Picture 2">
            <a:extLst>
              <a:ext uri="{FF2B5EF4-FFF2-40B4-BE49-F238E27FC236}">
                <a16:creationId xmlns:a16="http://schemas.microsoft.com/office/drawing/2014/main" id="{BC7582C6-E115-764A-9BD7-70980300793A}"/>
              </a:ext>
            </a:extLst>
          </p:cNvPr>
          <p:cNvPicPr>
            <a:picLocks noChangeAspect="1"/>
          </p:cNvPicPr>
          <p:nvPr/>
        </p:nvPicPr>
        <p:blipFill>
          <a:blip r:embed="rId2"/>
          <a:srcRect/>
          <a:stretch/>
        </p:blipFill>
        <p:spPr>
          <a:xfrm>
            <a:off x="1423360" y="797856"/>
            <a:ext cx="6424691" cy="4107519"/>
          </a:xfrm>
          <a:prstGeom prst="rect">
            <a:avLst/>
          </a:prstGeom>
        </p:spPr>
      </p:pic>
    </p:spTree>
    <p:extLst>
      <p:ext uri="{BB962C8B-B14F-4D97-AF65-F5344CB8AC3E}">
        <p14:creationId xmlns:p14="http://schemas.microsoft.com/office/powerpoint/2010/main" val="1528854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AlI.Ir3LE2IKRxIIgO5Z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AlI.Ir3LE2IKRxIIgO5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urseware Template-V8_with reference">
  <a:themeElements>
    <a:clrScheme name="Custom 1">
      <a:dk1>
        <a:srgbClr val="565656"/>
      </a:dk1>
      <a:lt1>
        <a:srgbClr val="FFFFFF"/>
      </a:lt1>
      <a:dk2>
        <a:srgbClr val="000000"/>
      </a:dk2>
      <a:lt2>
        <a:srgbClr val="E2E2E2"/>
      </a:lt2>
      <a:accent1>
        <a:srgbClr val="3C75BA"/>
      </a:accent1>
      <a:accent2>
        <a:srgbClr val="E05E0D"/>
      </a:accent2>
      <a:accent3>
        <a:srgbClr val="F4AD3E"/>
      </a:accent3>
      <a:accent4>
        <a:srgbClr val="465064"/>
      </a:accent4>
      <a:accent5>
        <a:srgbClr val="9EB31C"/>
      </a:accent5>
      <a:accent6>
        <a:srgbClr val="33353A"/>
      </a:accent6>
      <a:hlink>
        <a:srgbClr val="333333"/>
      </a:hlink>
      <a:folHlink>
        <a:srgbClr val="262626"/>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91440" tIns="91440" rIns="91440" bIns="91440" numCol="1" rtlCol="0" anchor="t" anchorCtr="0" compatLnSpc="1">
        <a:prstTxWarp prst="textNoShape">
          <a:avLst/>
        </a:prstTxWarp>
        <a:noAutofit/>
      </a:bodyPr>
      <a:lstStyle>
        <a:defPPr algn="l" eaLnBrk="0" hangingPunct="0">
          <a:spcBef>
            <a:spcPct val="20000"/>
          </a:spcBef>
          <a:defRPr sz="2200" i="1" dirty="0"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txDef>
      <a:spPr>
        <a:noFill/>
      </a:spPr>
      <a:bodyPr wrap="square" rtlCol="0">
        <a:spAutoFit/>
      </a:bodyPr>
      <a:lstStyle>
        <a:defPPr algn="l">
          <a:defRPr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A0DA09B-9BC1-5348-99DC-4ADBBF480E51}" vid="{8A589A23-0014-E148-BE64-D75A0DD35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__SAI Courseware Template Master - 16x9</Template>
  <TotalTime>9793</TotalTime>
  <Words>1931</Words>
  <Application>Microsoft Macintosh PowerPoint</Application>
  <PresentationFormat>On-screen Show (16:9)</PresentationFormat>
  <Paragraphs>311</Paragraphs>
  <Slides>71</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9" baseType="lpstr">
      <vt:lpstr>Arial</vt:lpstr>
      <vt:lpstr>Arial Black</vt:lpstr>
      <vt:lpstr>Calibri</vt:lpstr>
      <vt:lpstr>Lucida Grande</vt:lpstr>
      <vt:lpstr>Webdings</vt:lpstr>
      <vt:lpstr>Wingdings</vt:lpstr>
      <vt:lpstr>Courseware Template-V8_with reference</vt:lpstr>
      <vt:lpstr>think-cell Slide</vt:lpstr>
      <vt:lpstr>What’s New in SAFe® 5.0 Your Operating System for Business Agility</vt:lpstr>
      <vt:lpstr>PowerPoint Presentation</vt:lpstr>
      <vt:lpstr>Five technological revolutions</vt:lpstr>
      <vt:lpstr>Are we at the turning point?</vt:lpstr>
      <vt:lpstr>Competing in the Age of Software</vt:lpstr>
      <vt:lpstr>Rethinking the organization</vt:lpstr>
      <vt:lpstr>We started with a network</vt:lpstr>
      <vt:lpstr>We add hierarchy for stability and execution</vt:lpstr>
      <vt:lpstr>Guess what happens?</vt:lpstr>
      <vt:lpstr>PowerPoint Presentation</vt:lpstr>
      <vt:lpstr>We need a dual operating system for business agility</vt:lpstr>
      <vt:lpstr>And we have just such an operating system at our fingertips</vt:lpstr>
      <vt:lpstr>Introducing SAFe 5.0 the operating system for Business Agility</vt:lpstr>
      <vt:lpstr>SAFe 5.0 brings the focus back to what it takes to bring great solutions to the marketplace.</vt:lpstr>
      <vt:lpstr>PowerPoint Presentation</vt:lpstr>
      <vt:lpstr>PowerPoint Presentation</vt:lpstr>
      <vt:lpstr>Big Picture Highlights</vt:lpstr>
      <vt:lpstr>New focus on business agility</vt:lpstr>
      <vt:lpstr>Competencies and the spanning palette</vt:lpstr>
      <vt:lpstr>Two new core competencies</vt:lpstr>
      <vt:lpstr>Renamed and expanded two competencies</vt:lpstr>
      <vt:lpstr>New SAFe Overview tab</vt:lpstr>
      <vt:lpstr>The Seven Competencies of Business Agility</vt:lpstr>
      <vt:lpstr>PowerPoint Presentation</vt:lpstr>
      <vt:lpstr>PowerPoint Presentation</vt:lpstr>
      <vt:lpstr>PowerPoint Presentation</vt:lpstr>
      <vt:lpstr>Essential SAFe combines program and team levels</vt:lpstr>
      <vt:lpstr>SAFe for Business Teams</vt:lpstr>
      <vt:lpstr>Agile Business Team maturity</vt:lpstr>
      <vt:lpstr>PowerPoint Presentation</vt:lpstr>
      <vt:lpstr>PowerPoint Presentation</vt:lpstr>
      <vt:lpstr>More focus on customer centricity and design thinking</vt:lpstr>
      <vt:lpstr>Design Thinking</vt:lpstr>
      <vt:lpstr>Personas and empathy maps</vt:lpstr>
      <vt:lpstr>Customer journey maps, story maps, and prototyping</vt:lpstr>
      <vt:lpstr>Continuous Delivery in Iterations</vt:lpstr>
      <vt:lpstr>Uncommitted Objectives</vt:lpstr>
      <vt:lpstr>PowerPoint Presentation</vt:lpstr>
      <vt:lpstr>PowerPoint Presentation</vt:lpstr>
      <vt:lpstr>Nine best practices for Enterprise Solution Delivery </vt:lpstr>
      <vt:lpstr>PowerPoint Presentation</vt:lpstr>
      <vt:lpstr>PowerPoint Presentation</vt:lpstr>
      <vt:lpstr>Revised enterprise strategy formulation guidance</vt:lpstr>
      <vt:lpstr>Strategic Themes with OKRs</vt:lpstr>
      <vt:lpstr>Focus on the Portfolio Vision</vt:lpstr>
      <vt:lpstr>Portfolio Vision – added TOWS analysis</vt:lpstr>
      <vt:lpstr>Enhanced SAFe Lean Startup Epic lifecycle</vt:lpstr>
      <vt:lpstr>Enhanced SAFe Lean Startup Epic lifecycle</vt:lpstr>
      <vt:lpstr>PowerPoint Presentation</vt:lpstr>
      <vt:lpstr>PowerPoint Presentation</vt:lpstr>
      <vt:lpstr>Map operational value streams</vt:lpstr>
      <vt:lpstr>Visualize flow everywhere</vt:lpstr>
      <vt:lpstr>Respond quickly to opportunities and threats</vt:lpstr>
      <vt:lpstr>PowerPoint Presentation</vt:lpstr>
      <vt:lpstr>PowerPoint Presentation</vt:lpstr>
      <vt:lpstr>Exploit ‘innovation riptides’</vt:lpstr>
      <vt:lpstr>PowerPoint Presentation</vt:lpstr>
      <vt:lpstr>PowerPoint Presentation</vt:lpstr>
      <vt:lpstr>Mindsets CAN change</vt:lpstr>
      <vt:lpstr>Enhanced SAFe House of Lean</vt:lpstr>
      <vt:lpstr>New 10th principle</vt:lpstr>
      <vt:lpstr>Enhanced Implementation Roadmap</vt:lpstr>
      <vt:lpstr>Configurations</vt:lpstr>
      <vt:lpstr>Essential SAFe</vt:lpstr>
      <vt:lpstr>The 10 critical ART success factors</vt:lpstr>
      <vt:lpstr>Large Solution SAFe</vt:lpstr>
      <vt:lpstr>Portfolio SAFe</vt:lpstr>
      <vt:lpstr>Full SAFe</vt:lpstr>
      <vt:lpstr>Measure and Grow</vt:lpstr>
      <vt:lpstr>New measure and grow assessment and practices</vt:lpstr>
      <vt:lpstr>PowerPoint Presentation</vt:lpstr>
    </vt:vector>
  </TitlesOfParts>
  <Manager/>
  <Company>Scaled Agile,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Executing the Iteration</dc:title>
  <dc:subject/>
  <dc:creator>© Scaled Agile, Inc.</dc:creator>
  <cp:keywords/>
  <dc:description>© Scaled Agile, Inc.</dc:description>
  <cp:lastModifiedBy>Microsoft Office User</cp:lastModifiedBy>
  <cp:revision>359</cp:revision>
  <cp:lastPrinted>2017-11-30T19:46:34Z</cp:lastPrinted>
  <dcterms:created xsi:type="dcterms:W3CDTF">2016-07-19T22:15:22Z</dcterms:created>
  <dcterms:modified xsi:type="dcterms:W3CDTF">2020-01-30T09:40:13Z</dcterms:modified>
  <cp:category/>
</cp:coreProperties>
</file>