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7" r:id="rId6"/>
    <p:sldId id="259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A9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C636EE-4B0F-21C9-C135-AE3120CFE4D4}" v="2" dt="2023-02-21T12:45:09.463"/>
    <p1510:client id="{3B156D33-274B-0403-5506-25C4588DEDB9}" v="34" dt="2023-04-14T13:09:51.200"/>
    <p1510:client id="{836264A2-D3F1-3BF2-9692-FBA88A48E115}" v="812" dt="2023-04-19T08:28:10.3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12A65A-59E4-4A11-ABD2-E194D1D9E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984422B-E9E5-4AC1-9E5C-8D3C96EB26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ECDF6E2-7CD9-4AA6-A0BC-7471EF2D0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7EAE644-F3DB-46F8-9309-8D4718410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620861-46B2-4363-8B56-44908F81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6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24C272-4E32-4862-9F5A-0C7337C8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B73928-ABD6-4C1F-97F9-9724DD6B1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1DCE2F-E3C2-4183-B992-27A15BCBA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957D17-2B11-44B5-8C30-319C49CF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59A34C-6E39-4AA2-815A-27D90429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61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5FA69B-2D70-4413-9608-E398A8D0D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4407A6-9190-4C9D-8C49-B4305C19D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7D805A-C648-43C1-9E6E-1F62BA065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1681E4C-FAA0-4CCD-A66C-E901B96CE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ADBFDD-6F49-40CE-955C-1E042F328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5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2D3A34-790A-4B8A-B48B-61EACFD72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E31ACB-9734-453C-BE85-20370BE29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5694F19-562A-4E8E-9C3C-B2739814B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068488D-BC4C-4003-B642-FABD4687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CE7D2B-164D-4CCE-BA4F-0A9DA351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50C1431-E1E6-4E34-A05D-9E0298798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651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8A8801-F661-4CF5-A75A-FEAB20F0B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987539B-26EB-4CD6-B55F-5A8283DE4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C18F16-8E56-4F01-9408-58F38E8735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579987C-714C-4E45-B4EE-56F67B4CB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D4A5C5F-8377-485C-8FCB-C9D6417F96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8367933-5B22-4DD4-9E76-A68B4E556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D4F276F-0551-46FF-9798-ED098D033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5D9FED2-A261-4977-AB6F-36CDC958D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067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7DF280-12DC-4FD1-864D-65FA811BC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0ECEF39-3E29-4293-B007-DE1A80F3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007D538-3C14-4653-BA3D-318E9D73A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452A4B5-01FA-441E-BB57-35EF31226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34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39BAEEB-1B38-4C54-A654-528CF10F3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B1A4C00-94D4-4130-B37C-761F86CB6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A8BE576-6ED9-4159-8052-3686ECA0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49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42235F-6884-40BC-BBF7-37F77CABA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2BD33E-0AD1-473A-91D8-BC38F87F4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F6BCB14-6781-4EF3-8F95-17317AC3F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CEB61-573D-4B97-9261-4C143D6CA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EDB8AC-1DBD-490F-A395-A58CA099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7C9B629-829E-4A3D-BBDC-88CF4769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0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9A22C5-EDE8-4F50-94F7-6FEA0C596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A22BC16A-0F66-4C57-B482-3623D6D977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DE1E8C1-AEFE-4CC3-B780-8A9DC1699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41FD12A-01F8-44F5-86AE-C177FB61B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BD5EAAB-E453-493F-A9A0-4D49B709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86A2989-E117-4C2A-85CC-C5A46977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731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2874C7-461A-4A54-B2F2-AAA3CAC4E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B817D8-7A5F-4584-8D0C-9F57C573A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2E80E1-CC03-4457-B2C5-8208C8E3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0046B2A-916C-4C63-9F39-347945498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B429DE-6987-4C32-AF85-0AC25E596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454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D33C0C0-B505-49D5-A757-427FCE66C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9298EC-2B95-43C0-B702-1AAF835F67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5B9A5D-9056-4CE3-B8C7-C234D53E7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0254C5-1D1E-4525-BE3F-64DA5C010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013962-259D-4CDB-A649-2FE812AFF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2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B01F9C9-42B0-42B5-AD19-E1D5F37D7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1C863B1-51BF-4FF6-9D1C-72D813F01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E97B52-1FAE-4B17-9FC8-3F09E1BC72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F96D7-6BF5-419D-A0B0-84C7B84397BE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DAE66F2-2339-4C91-9531-1D4A94899C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34DB54-6CD3-46C0-BB9D-D6908B9BB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91E7E-8119-41E4-9D67-B81A55124B4E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2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381000" y="6188519"/>
            <a:ext cx="1723644" cy="467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4E9C3-39E8-4E39-BBC0-1610ED02846F}"/>
              </a:ext>
            </a:extLst>
          </p:cNvPr>
          <p:cNvSpPr/>
          <p:nvPr/>
        </p:nvSpPr>
        <p:spPr>
          <a:xfrm>
            <a:off x="381000" y="318070"/>
            <a:ext cx="2895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8024DC-E1C9-4E78-8BDA-AD994AD19C7C}"/>
              </a:ext>
            </a:extLst>
          </p:cNvPr>
          <p:cNvSpPr txBox="1"/>
          <p:nvPr/>
        </p:nvSpPr>
        <p:spPr>
          <a:xfrm>
            <a:off x="310199" y="923506"/>
            <a:ext cx="11836046" cy="46987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488"/>
              </a:spcAft>
              <a:buClr>
                <a:srgbClr val="002060"/>
              </a:buClr>
            </a:pPr>
            <a:r>
              <a:rPr lang="it-IT" sz="1600" dirty="0">
                <a:solidFill>
                  <a:srgbClr val="1B253D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Management 3.0 è un modello manageriale innovativo che negli anni si è dimostrato estremamente efficace nel fornire ai manager e a tutti i membri dell'organizzazione concetti e strumenti direttamente derivanti dalla mentalità "agile" per aiutare la propria azienda a raggiungere efficacemente i propri obiettivi, soprattutto nel contesto dei complessi cambiamenti aziendali del XXI secolo.</a:t>
            </a:r>
            <a:br>
              <a:rPr lang="it-IT" sz="1600" dirty="0">
                <a:solidFill>
                  <a:srgbClr val="1B253D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</a:br>
            <a:r>
              <a:rPr lang="it-IT" sz="1600" dirty="0">
                <a:solidFill>
                  <a:srgbClr val="1B253D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Il format del Management 3.0 Foundation Workshop ha come obbiettivo consentire ai partecipanti di gettare le basi per intraprendere il proprio percorso per diventare Manager Agile e Facilitatore Management 3.0.</a:t>
            </a:r>
          </a:p>
          <a:p>
            <a:pPr>
              <a:spcAft>
                <a:spcPts val="488"/>
              </a:spcAft>
              <a:buClr>
                <a:srgbClr val="002060"/>
              </a:buClr>
            </a:pPr>
            <a:r>
              <a:rPr lang="it-IT" sz="1600" dirty="0">
                <a:solidFill>
                  <a:srgbClr val="1B253D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Il manager agile è colui che contribuisce alla crescita della propria organizzazione puntando al concreto potenziamento della capacità di performance dei propri team adottando strumenti di ultima generazione che fanno leva, tra l'altro, su: motivazione, delega, sviluppo delle competenze e miglioramento continuo.</a:t>
            </a:r>
          </a:p>
          <a:p>
            <a:pPr algn="just" fontAlgn="base">
              <a:lnSpc>
                <a:spcPts val="1700"/>
              </a:lnSpc>
              <a:spcBef>
                <a:spcPts val="200"/>
              </a:spcBef>
              <a:spcAft>
                <a:spcPts val="200"/>
              </a:spcAft>
            </a:pPr>
            <a:endParaRPr lang="it-IT" sz="1600" b="1" dirty="0"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algn="just" fontAlgn="base">
              <a:lnSpc>
                <a:spcPts val="1700"/>
              </a:lnSpc>
              <a:spcBef>
                <a:spcPts val="200"/>
              </a:spcBef>
              <a:spcAft>
                <a:spcPts val="200"/>
              </a:spcAft>
            </a:pPr>
            <a:r>
              <a:rPr lang="it-IT" sz="1600" b="1" dirty="0">
                <a:solidFill>
                  <a:srgbClr val="DBA95A"/>
                </a:solidFill>
                <a:latin typeface="Verdana"/>
                <a:ea typeface="Verdana"/>
                <a:cs typeface="Segoe UI"/>
              </a:rPr>
              <a:t>Obiettivi</a:t>
            </a:r>
            <a:endParaRPr lang="it-IT" sz="1600" b="1" dirty="0">
              <a:solidFill>
                <a:srgbClr val="DBA95A"/>
              </a:solidFill>
              <a:latin typeface="Verdana" panose="020B0604030504040204" pitchFamily="34" charset="0"/>
              <a:ea typeface="Verdana" panose="020B0604030504040204" pitchFamily="34" charset="0"/>
              <a:cs typeface="Segoe UI" panose="020B0502040204020203" pitchFamily="34" charset="0"/>
            </a:endParaRP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Management e Leadership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Principi del Management 3.0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Complexity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Thinking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Motivazione e Ingaggio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Delega ed Empowerment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Migliorare il Feedback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Successo e Fallimento</a:t>
            </a:r>
            <a:endParaRPr lang="it-IT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9" name="object 16">
            <a:extLst>
              <a:ext uri="{FF2B5EF4-FFF2-40B4-BE49-F238E27FC236}">
                <a16:creationId xmlns:a16="http://schemas.microsoft.com/office/drawing/2014/main" id="{D78D5C70-3107-49A1-8491-4D05B15E8A13}"/>
              </a:ext>
            </a:extLst>
          </p:cNvPr>
          <p:cNvSpPr txBox="1"/>
          <p:nvPr/>
        </p:nvSpPr>
        <p:spPr>
          <a:xfrm>
            <a:off x="751523" y="343909"/>
            <a:ext cx="103247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Management 3.0 Foundation Workshop </a:t>
            </a: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67F205E6-C2BA-4664-818A-A63773442818}"/>
              </a:ext>
            </a:extLst>
          </p:cNvPr>
          <p:cNvSpPr/>
          <p:nvPr/>
        </p:nvSpPr>
        <p:spPr>
          <a:xfrm>
            <a:off x="541019" y="391759"/>
            <a:ext cx="154305" cy="410209"/>
          </a:xfrm>
          <a:custGeom>
            <a:avLst/>
            <a:gdLst/>
            <a:ahLst/>
            <a:cxnLst/>
            <a:rect l="l" t="t" r="r" b="b"/>
            <a:pathLst>
              <a:path w="154304" h="410209">
                <a:moveTo>
                  <a:pt x="153923" y="0"/>
                </a:moveTo>
                <a:lnTo>
                  <a:pt x="0" y="0"/>
                </a:lnTo>
                <a:lnTo>
                  <a:pt x="0" y="409955"/>
                </a:lnTo>
                <a:lnTo>
                  <a:pt x="153923" y="409955"/>
                </a:lnTo>
                <a:lnTo>
                  <a:pt x="153923" y="0"/>
                </a:lnTo>
                <a:close/>
              </a:path>
            </a:pathLst>
          </a:custGeom>
          <a:solidFill>
            <a:srgbClr val="D79F47">
              <a:alpha val="898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9318289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381000" y="6188519"/>
            <a:ext cx="1723644" cy="467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4E9C3-39E8-4E39-BBC0-1610ED02846F}"/>
              </a:ext>
            </a:extLst>
          </p:cNvPr>
          <p:cNvSpPr/>
          <p:nvPr/>
        </p:nvSpPr>
        <p:spPr>
          <a:xfrm>
            <a:off x="381000" y="318070"/>
            <a:ext cx="2895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8024DC-E1C9-4E78-8BDA-AD994AD19C7C}"/>
              </a:ext>
            </a:extLst>
          </p:cNvPr>
          <p:cNvSpPr txBox="1"/>
          <p:nvPr/>
        </p:nvSpPr>
        <p:spPr>
          <a:xfrm>
            <a:off x="286345" y="925392"/>
            <a:ext cx="11836046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it-IT" sz="1600" b="1" i="0" dirty="0">
                <a:solidFill>
                  <a:srgbClr val="DBA95A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Sei punti di vista organizzativi sviluppati duranti il corso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Energize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People: 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Motivare e Coinvolgere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Empower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Teams: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 Prendere decisioni e delegare sviluppando senso di auto-efficacia</a:t>
            </a: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Align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Constraints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 Sviluppare comportamenti coerenti con i valori e principi dell'organizzazione</a:t>
            </a: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Develop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Competence: 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Abilitare  team resilienti che </a:t>
            </a:r>
            <a:r>
              <a:rPr lang="it-IT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apprndono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comtinuamente</a:t>
            </a: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Grow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Structure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 Disegnare strutture organizzative scalabili</a:t>
            </a: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Improve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Everything: Abilitare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il miglioramento e l'apprendimento continuo</a:t>
            </a: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endParaRPr lang="it-IT" sz="16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l"/>
            <a:r>
              <a:rPr lang="it-IT" sz="1600" b="1" i="0" dirty="0">
                <a:solidFill>
                  <a:srgbClr val="DBA95A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Strumenti (M3.0 non si tratta di parlare, ma di agire)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Kudo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Cards: Ringraziare, dimostrare a qualcuno che ci si preoccupa, riconoscere che si apprezzano gli sforzi di qualcuno.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Delegation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Poker: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Condividere i criteri di delega  </a:t>
            </a:r>
            <a:r>
              <a:rPr lang="it-IT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responsabilizzarerire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chi è responsabile di cosa e promuovere un ambiente di responsabilizzazione per tutti i membri del team.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Moving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Motivators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: Scoprite cosa motiva davvero voi stessi, il vostro team e il vostro capo con questo fantastico set di carte.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b="0" i="0" dirty="0" err="1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Change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Management Games: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bastano</a:t>
            </a:r>
            <a:r>
              <a:rPr lang="it-IT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 34 domande per cambiare il mondo! </a:t>
            </a: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Costruire insieme il cambiamento. 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it-IT" sz="1600" dirty="0">
                <a:latin typeface="Verdana" panose="020B0604030504040204" pitchFamily="34" charset="0"/>
                <a:ea typeface="Verdana" panose="020B0604030504040204" pitchFamily="34" charset="0"/>
              </a:rPr>
              <a:t>e molto altro disegnato e progettato da </a:t>
            </a:r>
            <a:r>
              <a:rPr lang="it-IT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inspearit</a:t>
            </a:r>
            <a:endParaRPr lang="it-IT" dirty="0" err="1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67F205E6-C2BA-4664-818A-A63773442818}"/>
              </a:ext>
            </a:extLst>
          </p:cNvPr>
          <p:cNvSpPr/>
          <p:nvPr/>
        </p:nvSpPr>
        <p:spPr>
          <a:xfrm>
            <a:off x="541019" y="391759"/>
            <a:ext cx="154305" cy="410209"/>
          </a:xfrm>
          <a:custGeom>
            <a:avLst/>
            <a:gdLst/>
            <a:ahLst/>
            <a:cxnLst/>
            <a:rect l="l" t="t" r="r" b="b"/>
            <a:pathLst>
              <a:path w="154304" h="410209">
                <a:moveTo>
                  <a:pt x="153923" y="0"/>
                </a:moveTo>
                <a:lnTo>
                  <a:pt x="0" y="0"/>
                </a:lnTo>
                <a:lnTo>
                  <a:pt x="0" y="409955"/>
                </a:lnTo>
                <a:lnTo>
                  <a:pt x="153923" y="409955"/>
                </a:lnTo>
                <a:lnTo>
                  <a:pt x="153923" y="0"/>
                </a:lnTo>
                <a:close/>
              </a:path>
            </a:pathLst>
          </a:custGeom>
          <a:solidFill>
            <a:srgbClr val="D79F47">
              <a:alpha val="898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D1A63FA7-6FA0-C7B0-DE80-0099C6BC334F}"/>
              </a:ext>
            </a:extLst>
          </p:cNvPr>
          <p:cNvSpPr txBox="1"/>
          <p:nvPr/>
        </p:nvSpPr>
        <p:spPr>
          <a:xfrm>
            <a:off x="751523" y="343909"/>
            <a:ext cx="103247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Management 3.0 Foundation Workshop </a:t>
            </a:r>
          </a:p>
        </p:txBody>
      </p:sp>
    </p:spTree>
    <p:extLst>
      <p:ext uri="{BB962C8B-B14F-4D97-AF65-F5344CB8AC3E}">
        <p14:creationId xmlns:p14="http://schemas.microsoft.com/office/powerpoint/2010/main" val="446837852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381000" y="6188519"/>
            <a:ext cx="1723644" cy="4678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B3F4E9C3-39E8-4E39-BBC0-1610ED02846F}"/>
              </a:ext>
            </a:extLst>
          </p:cNvPr>
          <p:cNvSpPr/>
          <p:nvPr/>
        </p:nvSpPr>
        <p:spPr>
          <a:xfrm>
            <a:off x="381000" y="318070"/>
            <a:ext cx="28956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D8024DC-E1C9-4E78-8BDA-AD994AD19C7C}"/>
              </a:ext>
            </a:extLst>
          </p:cNvPr>
          <p:cNvSpPr txBox="1"/>
          <p:nvPr/>
        </p:nvSpPr>
        <p:spPr>
          <a:xfrm>
            <a:off x="286345" y="925392"/>
            <a:ext cx="11836046" cy="37240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500" b="1" i="0" dirty="0">
                <a:solidFill>
                  <a:srgbClr val="E57E33"/>
                </a:solidFill>
                <a:effectLst/>
                <a:latin typeface="Verdana"/>
                <a:ea typeface="Verdana"/>
                <a:cs typeface="Segoe UI"/>
              </a:rPr>
              <a:t>Prerequisiti</a:t>
            </a:r>
            <a:endParaRPr lang="it-IT" sz="1500" b="0" i="0" dirty="0">
              <a:effectLst/>
              <a:latin typeface="Verdana" panose="020B0604030504040204" pitchFamily="34" charset="0"/>
              <a:ea typeface="Verdana" panose="020B0604030504040204" pitchFamily="34" charset="0"/>
              <a:cs typeface="Segoe UI"/>
            </a:endParaRPr>
          </a:p>
          <a:p>
            <a:pPr marL="0" lvl="1">
              <a:buClr>
                <a:srgbClr val="002060"/>
              </a:buClr>
              <a:tabLst>
                <a:tab pos="950873" algn="l"/>
                <a:tab pos="1243409" algn="l"/>
                <a:tab pos="1316673" algn="l"/>
              </a:tabLst>
            </a:pPr>
            <a:r>
              <a:rPr lang="it-IT" sz="1600" dirty="0">
                <a:solidFill>
                  <a:srgbClr val="1B253D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Ricoprire un ruolo di responsabilità all'interno di un'organizzazione</a:t>
            </a:r>
            <a:endParaRPr lang="en-US" sz="1600" dirty="0">
              <a:solidFill>
                <a:srgbClr val="1B253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buClr>
                <a:srgbClr val="DBA95A"/>
              </a:buClr>
            </a:pPr>
            <a:br>
              <a:rPr lang="it-IT" sz="15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it-IT" sz="1500" b="0" i="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it-IT" sz="1500" b="1" dirty="0">
                <a:solidFill>
                  <a:srgbClr val="E57E33"/>
                </a:solidFill>
                <a:latin typeface="Verdana" panose="020B0604030504040204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Destinatari</a:t>
            </a:r>
            <a:endParaRPr lang="it-IT" sz="15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Middle Managers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Program Managers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Project Managers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Product Owners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Scrum Masters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Directors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Service Managers</a:t>
            </a:r>
          </a:p>
          <a:p>
            <a:pPr marL="285750" indent="-285750" algn="l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b="0" i="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  <a:t>Business &amp; Process Improvement Managers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r>
              <a:rPr lang="en-US" sz="1600" dirty="0">
                <a:latin typeface="Verdana"/>
                <a:ea typeface="Verdana"/>
              </a:rPr>
              <a:t>Change Agent</a:t>
            </a:r>
          </a:p>
          <a:p>
            <a:pPr marL="285750" indent="-285750">
              <a:buClr>
                <a:srgbClr val="DBA95A"/>
              </a:buClr>
              <a:buFont typeface="Wingdings" panose="05000000000000000000" pitchFamily="2" charset="2"/>
              <a:buChar char="§"/>
            </a:pPr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C068DBF1-FEBB-4E1B-A247-C858F2983DBD}"/>
              </a:ext>
            </a:extLst>
          </p:cNvPr>
          <p:cNvSpPr/>
          <p:nvPr/>
        </p:nvSpPr>
        <p:spPr>
          <a:xfrm>
            <a:off x="9756379" y="6157433"/>
            <a:ext cx="466725" cy="466725"/>
          </a:xfrm>
          <a:custGeom>
            <a:avLst/>
            <a:gdLst/>
            <a:ahLst/>
            <a:cxnLst/>
            <a:rect l="l" t="t" r="r" b="b"/>
            <a:pathLst>
              <a:path w="466725" h="466725">
                <a:moveTo>
                  <a:pt x="123431" y="20586"/>
                </a:moveTo>
                <a:lnTo>
                  <a:pt x="121856" y="12446"/>
                </a:lnTo>
                <a:lnTo>
                  <a:pt x="117525" y="5918"/>
                </a:lnTo>
                <a:lnTo>
                  <a:pt x="110998" y="1574"/>
                </a:lnTo>
                <a:lnTo>
                  <a:pt x="102857" y="0"/>
                </a:lnTo>
                <a:lnTo>
                  <a:pt x="94729" y="1574"/>
                </a:lnTo>
                <a:lnTo>
                  <a:pt x="88201" y="5918"/>
                </a:lnTo>
                <a:lnTo>
                  <a:pt x="83870" y="12446"/>
                </a:lnTo>
                <a:lnTo>
                  <a:pt x="82296" y="20586"/>
                </a:lnTo>
                <a:lnTo>
                  <a:pt x="82296" y="61747"/>
                </a:lnTo>
                <a:lnTo>
                  <a:pt x="83870" y="69888"/>
                </a:lnTo>
                <a:lnTo>
                  <a:pt x="88201" y="76415"/>
                </a:lnTo>
                <a:lnTo>
                  <a:pt x="94729" y="80759"/>
                </a:lnTo>
                <a:lnTo>
                  <a:pt x="102857" y="82334"/>
                </a:lnTo>
                <a:lnTo>
                  <a:pt x="110998" y="80759"/>
                </a:lnTo>
                <a:lnTo>
                  <a:pt x="117525" y="76415"/>
                </a:lnTo>
                <a:lnTo>
                  <a:pt x="121856" y="69888"/>
                </a:lnTo>
                <a:lnTo>
                  <a:pt x="123431" y="61747"/>
                </a:lnTo>
                <a:lnTo>
                  <a:pt x="123431" y="20586"/>
                </a:lnTo>
                <a:close/>
              </a:path>
              <a:path w="466725" h="466725">
                <a:moveTo>
                  <a:pt x="384022" y="20586"/>
                </a:moveTo>
                <a:lnTo>
                  <a:pt x="382447" y="12446"/>
                </a:lnTo>
                <a:lnTo>
                  <a:pt x="378104" y="5918"/>
                </a:lnTo>
                <a:lnTo>
                  <a:pt x="371576" y="1574"/>
                </a:lnTo>
                <a:lnTo>
                  <a:pt x="363448" y="0"/>
                </a:lnTo>
                <a:lnTo>
                  <a:pt x="355320" y="1574"/>
                </a:lnTo>
                <a:lnTo>
                  <a:pt x="348792" y="5918"/>
                </a:lnTo>
                <a:lnTo>
                  <a:pt x="344449" y="12446"/>
                </a:lnTo>
                <a:lnTo>
                  <a:pt x="342874" y="20586"/>
                </a:lnTo>
                <a:lnTo>
                  <a:pt x="342874" y="61747"/>
                </a:lnTo>
                <a:lnTo>
                  <a:pt x="344449" y="69888"/>
                </a:lnTo>
                <a:lnTo>
                  <a:pt x="348792" y="76415"/>
                </a:lnTo>
                <a:lnTo>
                  <a:pt x="355320" y="80759"/>
                </a:lnTo>
                <a:lnTo>
                  <a:pt x="363448" y="82334"/>
                </a:lnTo>
                <a:lnTo>
                  <a:pt x="371576" y="80759"/>
                </a:lnTo>
                <a:lnTo>
                  <a:pt x="378104" y="76415"/>
                </a:lnTo>
                <a:lnTo>
                  <a:pt x="382447" y="69888"/>
                </a:lnTo>
                <a:lnTo>
                  <a:pt x="384022" y="61747"/>
                </a:lnTo>
                <a:lnTo>
                  <a:pt x="384022" y="20586"/>
                </a:lnTo>
                <a:close/>
              </a:path>
              <a:path w="466725" h="466725">
                <a:moveTo>
                  <a:pt x="466305" y="205854"/>
                </a:moveTo>
                <a:lnTo>
                  <a:pt x="425170" y="205854"/>
                </a:lnTo>
                <a:lnTo>
                  <a:pt x="425170" y="425424"/>
                </a:lnTo>
                <a:lnTo>
                  <a:pt x="466305" y="425424"/>
                </a:lnTo>
                <a:lnTo>
                  <a:pt x="466305" y="205854"/>
                </a:lnTo>
                <a:close/>
              </a:path>
              <a:path w="466725" h="466725">
                <a:moveTo>
                  <a:pt x="466305" y="165163"/>
                </a:moveTo>
                <a:lnTo>
                  <a:pt x="0" y="165163"/>
                </a:lnTo>
                <a:lnTo>
                  <a:pt x="0" y="205816"/>
                </a:lnTo>
                <a:lnTo>
                  <a:pt x="0" y="425602"/>
                </a:lnTo>
                <a:lnTo>
                  <a:pt x="0" y="466255"/>
                </a:lnTo>
                <a:lnTo>
                  <a:pt x="466305" y="466255"/>
                </a:lnTo>
                <a:lnTo>
                  <a:pt x="466305" y="425602"/>
                </a:lnTo>
                <a:lnTo>
                  <a:pt x="41148" y="425602"/>
                </a:lnTo>
                <a:lnTo>
                  <a:pt x="41148" y="205816"/>
                </a:lnTo>
                <a:lnTo>
                  <a:pt x="466305" y="205816"/>
                </a:lnTo>
                <a:lnTo>
                  <a:pt x="466305" y="165163"/>
                </a:lnTo>
                <a:close/>
              </a:path>
              <a:path w="466725" h="466725">
                <a:moveTo>
                  <a:pt x="466305" y="41173"/>
                </a:moveTo>
                <a:lnTo>
                  <a:pt x="411454" y="41173"/>
                </a:lnTo>
                <a:lnTo>
                  <a:pt x="411454" y="61747"/>
                </a:lnTo>
                <a:lnTo>
                  <a:pt x="407708" y="80543"/>
                </a:lnTo>
                <a:lnTo>
                  <a:pt x="397484" y="95808"/>
                </a:lnTo>
                <a:lnTo>
                  <a:pt x="382231" y="106045"/>
                </a:lnTo>
                <a:lnTo>
                  <a:pt x="363448" y="109791"/>
                </a:lnTo>
                <a:lnTo>
                  <a:pt x="344665" y="106045"/>
                </a:lnTo>
                <a:lnTo>
                  <a:pt x="329412" y="95808"/>
                </a:lnTo>
                <a:lnTo>
                  <a:pt x="319189" y="80543"/>
                </a:lnTo>
                <a:lnTo>
                  <a:pt x="315442" y="61747"/>
                </a:lnTo>
                <a:lnTo>
                  <a:pt x="315442" y="41173"/>
                </a:lnTo>
                <a:lnTo>
                  <a:pt x="150863" y="41173"/>
                </a:lnTo>
                <a:lnTo>
                  <a:pt x="150863" y="61747"/>
                </a:lnTo>
                <a:lnTo>
                  <a:pt x="147129" y="80543"/>
                </a:lnTo>
                <a:lnTo>
                  <a:pt x="136893" y="95808"/>
                </a:lnTo>
                <a:lnTo>
                  <a:pt x="121640" y="106045"/>
                </a:lnTo>
                <a:lnTo>
                  <a:pt x="102857" y="109791"/>
                </a:lnTo>
                <a:lnTo>
                  <a:pt x="84074" y="106045"/>
                </a:lnTo>
                <a:lnTo>
                  <a:pt x="68834" y="95808"/>
                </a:lnTo>
                <a:lnTo>
                  <a:pt x="58597" y="80543"/>
                </a:lnTo>
                <a:lnTo>
                  <a:pt x="54864" y="61747"/>
                </a:lnTo>
                <a:lnTo>
                  <a:pt x="54864" y="41173"/>
                </a:lnTo>
                <a:lnTo>
                  <a:pt x="0" y="41173"/>
                </a:lnTo>
                <a:lnTo>
                  <a:pt x="0" y="137236"/>
                </a:lnTo>
                <a:lnTo>
                  <a:pt x="466305" y="137236"/>
                </a:lnTo>
                <a:lnTo>
                  <a:pt x="466305" y="41173"/>
                </a:lnTo>
                <a:close/>
              </a:path>
            </a:pathLst>
          </a:custGeom>
          <a:solidFill>
            <a:srgbClr val="D79F4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7">
            <a:extLst>
              <a:ext uri="{FF2B5EF4-FFF2-40B4-BE49-F238E27FC236}">
                <a16:creationId xmlns:a16="http://schemas.microsoft.com/office/drawing/2014/main" id="{D32D6473-78F5-4C38-840C-4105CCEC9AC7}"/>
              </a:ext>
            </a:extLst>
          </p:cNvPr>
          <p:cNvGrpSpPr/>
          <p:nvPr/>
        </p:nvGrpSpPr>
        <p:grpSpPr>
          <a:xfrm>
            <a:off x="8291906" y="6188249"/>
            <a:ext cx="722630" cy="401320"/>
            <a:chOff x="4016580" y="6304425"/>
            <a:chExt cx="722630" cy="401320"/>
          </a:xfrm>
        </p:grpSpPr>
        <p:sp>
          <p:nvSpPr>
            <p:cNvPr id="11" name="object 8">
              <a:extLst>
                <a:ext uri="{FF2B5EF4-FFF2-40B4-BE49-F238E27FC236}">
                  <a16:creationId xmlns:a16="http://schemas.microsoft.com/office/drawing/2014/main" id="{357735DD-48EC-4724-9CCE-39F141693E82}"/>
                </a:ext>
              </a:extLst>
            </p:cNvPr>
            <p:cNvSpPr/>
            <p:nvPr/>
          </p:nvSpPr>
          <p:spPr>
            <a:xfrm>
              <a:off x="4420500" y="6308720"/>
              <a:ext cx="85679" cy="70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9">
              <a:extLst>
                <a:ext uri="{FF2B5EF4-FFF2-40B4-BE49-F238E27FC236}">
                  <a16:creationId xmlns:a16="http://schemas.microsoft.com/office/drawing/2014/main" id="{0B43CB3D-8D1D-45E2-8ACB-43E93297B301}"/>
                </a:ext>
              </a:extLst>
            </p:cNvPr>
            <p:cNvSpPr/>
            <p:nvPr/>
          </p:nvSpPr>
          <p:spPr>
            <a:xfrm>
              <a:off x="4591860" y="6308720"/>
              <a:ext cx="85679" cy="70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0">
              <a:extLst>
                <a:ext uri="{FF2B5EF4-FFF2-40B4-BE49-F238E27FC236}">
                  <a16:creationId xmlns:a16="http://schemas.microsoft.com/office/drawing/2014/main" id="{5B599F55-A6C5-4287-9E71-63382EA7289A}"/>
                </a:ext>
              </a:extLst>
            </p:cNvPr>
            <p:cNvSpPr/>
            <p:nvPr/>
          </p:nvSpPr>
          <p:spPr>
            <a:xfrm>
              <a:off x="4249141" y="6308720"/>
              <a:ext cx="85679" cy="70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8F50D0ED-B1C5-4250-8A27-2B9302624BBF}"/>
                </a:ext>
              </a:extLst>
            </p:cNvPr>
            <p:cNvSpPr/>
            <p:nvPr/>
          </p:nvSpPr>
          <p:spPr>
            <a:xfrm>
              <a:off x="4077781" y="6308720"/>
              <a:ext cx="85679" cy="7081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2">
              <a:extLst>
                <a:ext uri="{FF2B5EF4-FFF2-40B4-BE49-F238E27FC236}">
                  <a16:creationId xmlns:a16="http://schemas.microsoft.com/office/drawing/2014/main" id="{6B57F9AD-065D-4378-9F48-A557AC927144}"/>
                </a:ext>
              </a:extLst>
            </p:cNvPr>
            <p:cNvSpPr/>
            <p:nvPr/>
          </p:nvSpPr>
          <p:spPr>
            <a:xfrm>
              <a:off x="4016580" y="6304425"/>
              <a:ext cx="722630" cy="401320"/>
            </a:xfrm>
            <a:custGeom>
              <a:avLst/>
              <a:gdLst/>
              <a:ahLst/>
              <a:cxnLst/>
              <a:rect l="l" t="t" r="r" b="b"/>
              <a:pathLst>
                <a:path w="722629" h="401320">
                  <a:moveTo>
                    <a:pt x="660960" y="400861"/>
                  </a:moveTo>
                  <a:lnTo>
                    <a:pt x="626688" y="400861"/>
                  </a:lnTo>
                  <a:lnTo>
                    <a:pt x="626688" y="237985"/>
                  </a:lnTo>
                  <a:lnTo>
                    <a:pt x="609552" y="237985"/>
                  </a:lnTo>
                  <a:lnTo>
                    <a:pt x="609552" y="400861"/>
                  </a:lnTo>
                  <a:lnTo>
                    <a:pt x="575280" y="400861"/>
                  </a:lnTo>
                  <a:lnTo>
                    <a:pt x="575280" y="131762"/>
                  </a:lnTo>
                  <a:lnTo>
                    <a:pt x="567946" y="131748"/>
                  </a:lnTo>
                  <a:lnTo>
                    <a:pt x="561434" y="127875"/>
                  </a:lnTo>
                  <a:lnTo>
                    <a:pt x="532440" y="57123"/>
                  </a:lnTo>
                  <a:lnTo>
                    <a:pt x="503446" y="127875"/>
                  </a:lnTo>
                  <a:lnTo>
                    <a:pt x="496934" y="131748"/>
                  </a:lnTo>
                  <a:lnTo>
                    <a:pt x="489600" y="131762"/>
                  </a:lnTo>
                  <a:lnTo>
                    <a:pt x="489600" y="174252"/>
                  </a:lnTo>
                  <a:lnTo>
                    <a:pt x="515304" y="280475"/>
                  </a:lnTo>
                  <a:lnTo>
                    <a:pt x="489600" y="280475"/>
                  </a:lnTo>
                  <a:lnTo>
                    <a:pt x="489600" y="400861"/>
                  </a:lnTo>
                  <a:lnTo>
                    <a:pt x="455328" y="400861"/>
                  </a:lnTo>
                  <a:lnTo>
                    <a:pt x="455328" y="280475"/>
                  </a:lnTo>
                  <a:lnTo>
                    <a:pt x="438192" y="280475"/>
                  </a:lnTo>
                  <a:lnTo>
                    <a:pt x="438192" y="400861"/>
                  </a:lnTo>
                  <a:lnTo>
                    <a:pt x="403920" y="400861"/>
                  </a:lnTo>
                  <a:lnTo>
                    <a:pt x="403920" y="280475"/>
                  </a:lnTo>
                  <a:lnTo>
                    <a:pt x="378216" y="280475"/>
                  </a:lnTo>
                  <a:lnTo>
                    <a:pt x="403920" y="174252"/>
                  </a:lnTo>
                  <a:lnTo>
                    <a:pt x="403920" y="131762"/>
                  </a:lnTo>
                  <a:lnTo>
                    <a:pt x="396586" y="131748"/>
                  </a:lnTo>
                  <a:lnTo>
                    <a:pt x="390074" y="127875"/>
                  </a:lnTo>
                  <a:lnTo>
                    <a:pt x="361080" y="57123"/>
                  </a:lnTo>
                  <a:lnTo>
                    <a:pt x="332086" y="127875"/>
                  </a:lnTo>
                  <a:lnTo>
                    <a:pt x="325575" y="131748"/>
                  </a:lnTo>
                  <a:lnTo>
                    <a:pt x="318240" y="131762"/>
                  </a:lnTo>
                  <a:lnTo>
                    <a:pt x="318240" y="400861"/>
                  </a:lnTo>
                  <a:lnTo>
                    <a:pt x="283968" y="400861"/>
                  </a:lnTo>
                  <a:lnTo>
                    <a:pt x="283968" y="237985"/>
                  </a:lnTo>
                  <a:lnTo>
                    <a:pt x="266832" y="237985"/>
                  </a:lnTo>
                  <a:lnTo>
                    <a:pt x="266832" y="400861"/>
                  </a:lnTo>
                  <a:lnTo>
                    <a:pt x="232560" y="400861"/>
                  </a:lnTo>
                  <a:lnTo>
                    <a:pt x="232560" y="131762"/>
                  </a:lnTo>
                  <a:lnTo>
                    <a:pt x="225226" y="131748"/>
                  </a:lnTo>
                  <a:lnTo>
                    <a:pt x="218715" y="127875"/>
                  </a:lnTo>
                  <a:lnTo>
                    <a:pt x="189721" y="57123"/>
                  </a:lnTo>
                  <a:lnTo>
                    <a:pt x="160726" y="127875"/>
                  </a:lnTo>
                  <a:lnTo>
                    <a:pt x="154215" y="131748"/>
                  </a:lnTo>
                  <a:lnTo>
                    <a:pt x="146881" y="131762"/>
                  </a:lnTo>
                  <a:lnTo>
                    <a:pt x="146881" y="174252"/>
                  </a:lnTo>
                  <a:lnTo>
                    <a:pt x="172585" y="280475"/>
                  </a:lnTo>
                  <a:lnTo>
                    <a:pt x="146881" y="280475"/>
                  </a:lnTo>
                  <a:lnTo>
                    <a:pt x="146881" y="400861"/>
                  </a:lnTo>
                  <a:lnTo>
                    <a:pt x="112609" y="400861"/>
                  </a:lnTo>
                  <a:lnTo>
                    <a:pt x="112609" y="280475"/>
                  </a:lnTo>
                  <a:lnTo>
                    <a:pt x="95473" y="280475"/>
                  </a:lnTo>
                  <a:lnTo>
                    <a:pt x="95473" y="400861"/>
                  </a:lnTo>
                  <a:lnTo>
                    <a:pt x="61201" y="400861"/>
                  </a:lnTo>
                  <a:lnTo>
                    <a:pt x="61201" y="280475"/>
                  </a:lnTo>
                  <a:lnTo>
                    <a:pt x="35497" y="280475"/>
                  </a:lnTo>
                  <a:lnTo>
                    <a:pt x="61201" y="174252"/>
                  </a:lnTo>
                  <a:lnTo>
                    <a:pt x="61201" y="131762"/>
                  </a:lnTo>
                  <a:lnTo>
                    <a:pt x="53995" y="131628"/>
                  </a:lnTo>
                  <a:lnTo>
                    <a:pt x="47655" y="127775"/>
                  </a:lnTo>
                  <a:lnTo>
                    <a:pt x="0" y="11397"/>
                  </a:lnTo>
                  <a:lnTo>
                    <a:pt x="4806" y="3367"/>
                  </a:lnTo>
                  <a:lnTo>
                    <a:pt x="13777" y="860"/>
                  </a:lnTo>
                  <a:lnTo>
                    <a:pt x="20530" y="151"/>
                  </a:lnTo>
                  <a:lnTo>
                    <a:pt x="26867" y="1586"/>
                  </a:lnTo>
                  <a:lnTo>
                    <a:pt x="32089" y="4879"/>
                  </a:lnTo>
                  <a:lnTo>
                    <a:pt x="35497" y="9747"/>
                  </a:lnTo>
                  <a:lnTo>
                    <a:pt x="67027" y="87715"/>
                  </a:lnTo>
                  <a:lnTo>
                    <a:pt x="76073" y="85483"/>
                  </a:lnTo>
                  <a:lnTo>
                    <a:pt x="85283" y="83814"/>
                  </a:lnTo>
                  <a:lnTo>
                    <a:pt x="94619" y="82715"/>
                  </a:lnTo>
                  <a:lnTo>
                    <a:pt x="104041" y="82191"/>
                  </a:lnTo>
                  <a:lnTo>
                    <a:pt x="113522" y="82703"/>
                  </a:lnTo>
                  <a:lnTo>
                    <a:pt x="122920" y="83787"/>
                  </a:lnTo>
                  <a:lnTo>
                    <a:pt x="132196" y="85436"/>
                  </a:lnTo>
                  <a:lnTo>
                    <a:pt x="141311" y="87644"/>
                  </a:lnTo>
                  <a:lnTo>
                    <a:pt x="173270" y="9747"/>
                  </a:lnTo>
                  <a:lnTo>
                    <a:pt x="175095" y="5824"/>
                  </a:lnTo>
                  <a:lnTo>
                    <a:pt x="178856" y="2715"/>
                  </a:lnTo>
                  <a:lnTo>
                    <a:pt x="183603" y="1207"/>
                  </a:lnTo>
                  <a:lnTo>
                    <a:pt x="190650" y="218"/>
                  </a:lnTo>
                  <a:lnTo>
                    <a:pt x="197373" y="1496"/>
                  </a:lnTo>
                  <a:lnTo>
                    <a:pt x="203024" y="4765"/>
                  </a:lnTo>
                  <a:lnTo>
                    <a:pt x="206857" y="9747"/>
                  </a:lnTo>
                  <a:lnTo>
                    <a:pt x="238387" y="87715"/>
                  </a:lnTo>
                  <a:lnTo>
                    <a:pt x="247433" y="85483"/>
                  </a:lnTo>
                  <a:lnTo>
                    <a:pt x="256643" y="83814"/>
                  </a:lnTo>
                  <a:lnTo>
                    <a:pt x="265978" y="82715"/>
                  </a:lnTo>
                  <a:lnTo>
                    <a:pt x="275400" y="82191"/>
                  </a:lnTo>
                  <a:lnTo>
                    <a:pt x="284901" y="82706"/>
                  </a:lnTo>
                  <a:lnTo>
                    <a:pt x="294320" y="83789"/>
                  </a:lnTo>
                  <a:lnTo>
                    <a:pt x="303617" y="85437"/>
                  </a:lnTo>
                  <a:lnTo>
                    <a:pt x="312757" y="87644"/>
                  </a:lnTo>
                  <a:lnTo>
                    <a:pt x="344630" y="9747"/>
                  </a:lnTo>
                  <a:lnTo>
                    <a:pt x="346455" y="5824"/>
                  </a:lnTo>
                  <a:lnTo>
                    <a:pt x="350216" y="2715"/>
                  </a:lnTo>
                  <a:lnTo>
                    <a:pt x="354963" y="1207"/>
                  </a:lnTo>
                  <a:lnTo>
                    <a:pt x="362010" y="218"/>
                  </a:lnTo>
                  <a:lnTo>
                    <a:pt x="368733" y="1496"/>
                  </a:lnTo>
                  <a:lnTo>
                    <a:pt x="374384" y="4765"/>
                  </a:lnTo>
                  <a:lnTo>
                    <a:pt x="378216" y="9747"/>
                  </a:lnTo>
                  <a:lnTo>
                    <a:pt x="409747" y="87644"/>
                  </a:lnTo>
                  <a:lnTo>
                    <a:pt x="418801" y="85448"/>
                  </a:lnTo>
                  <a:lnTo>
                    <a:pt x="428012" y="83803"/>
                  </a:lnTo>
                  <a:lnTo>
                    <a:pt x="437344" y="82715"/>
                  </a:lnTo>
                  <a:lnTo>
                    <a:pt x="446760" y="82191"/>
                  </a:lnTo>
                  <a:lnTo>
                    <a:pt x="456243" y="82686"/>
                  </a:lnTo>
                  <a:lnTo>
                    <a:pt x="465643" y="83763"/>
                  </a:lnTo>
                  <a:lnTo>
                    <a:pt x="474919" y="85417"/>
                  </a:lnTo>
                  <a:lnTo>
                    <a:pt x="484031" y="87644"/>
                  </a:lnTo>
                  <a:lnTo>
                    <a:pt x="515990" y="9747"/>
                  </a:lnTo>
                  <a:lnTo>
                    <a:pt x="517815" y="5824"/>
                  </a:lnTo>
                  <a:lnTo>
                    <a:pt x="521567" y="2715"/>
                  </a:lnTo>
                  <a:lnTo>
                    <a:pt x="526323" y="1207"/>
                  </a:lnTo>
                  <a:lnTo>
                    <a:pt x="533369" y="218"/>
                  </a:lnTo>
                  <a:lnTo>
                    <a:pt x="540092" y="1496"/>
                  </a:lnTo>
                  <a:lnTo>
                    <a:pt x="545744" y="4765"/>
                  </a:lnTo>
                  <a:lnTo>
                    <a:pt x="549576" y="9747"/>
                  </a:lnTo>
                  <a:lnTo>
                    <a:pt x="581106" y="87715"/>
                  </a:lnTo>
                  <a:lnTo>
                    <a:pt x="590153" y="85483"/>
                  </a:lnTo>
                  <a:lnTo>
                    <a:pt x="599363" y="83814"/>
                  </a:lnTo>
                  <a:lnTo>
                    <a:pt x="608698" y="82715"/>
                  </a:lnTo>
                  <a:lnTo>
                    <a:pt x="618120" y="82191"/>
                  </a:lnTo>
                  <a:lnTo>
                    <a:pt x="627428" y="82719"/>
                  </a:lnTo>
                  <a:lnTo>
                    <a:pt x="636654" y="83808"/>
                  </a:lnTo>
                  <a:lnTo>
                    <a:pt x="645759" y="85452"/>
                  </a:lnTo>
                  <a:lnTo>
                    <a:pt x="654705" y="87644"/>
                  </a:lnTo>
                  <a:lnTo>
                    <a:pt x="686664" y="9747"/>
                  </a:lnTo>
                  <a:lnTo>
                    <a:pt x="690366" y="4529"/>
                  </a:lnTo>
                  <a:lnTo>
                    <a:pt x="695669" y="1326"/>
                  </a:lnTo>
                  <a:lnTo>
                    <a:pt x="702039" y="0"/>
                  </a:lnTo>
                  <a:lnTo>
                    <a:pt x="708769" y="825"/>
                  </a:lnTo>
                  <a:lnTo>
                    <a:pt x="717757" y="3360"/>
                  </a:lnTo>
                  <a:lnTo>
                    <a:pt x="722538" y="11411"/>
                  </a:lnTo>
                  <a:lnTo>
                    <a:pt x="674806" y="127875"/>
                  </a:lnTo>
                  <a:lnTo>
                    <a:pt x="668294" y="131748"/>
                  </a:lnTo>
                  <a:lnTo>
                    <a:pt x="660960" y="131762"/>
                  </a:lnTo>
                  <a:lnTo>
                    <a:pt x="660960" y="400861"/>
                  </a:lnTo>
                  <a:close/>
                </a:path>
              </a:pathLst>
            </a:custGeom>
            <a:solidFill>
              <a:srgbClr val="D79F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9">
            <a:extLst>
              <a:ext uri="{FF2B5EF4-FFF2-40B4-BE49-F238E27FC236}">
                <a16:creationId xmlns:a16="http://schemas.microsoft.com/office/drawing/2014/main" id="{73258973-F4DE-459D-80B9-2D743268B0B6}"/>
              </a:ext>
            </a:extLst>
          </p:cNvPr>
          <p:cNvSpPr txBox="1"/>
          <p:nvPr/>
        </p:nvSpPr>
        <p:spPr>
          <a:xfrm>
            <a:off x="9126941" y="6253806"/>
            <a:ext cx="197485" cy="26924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"/>
              </a:spcBef>
            </a:pPr>
            <a:r>
              <a:rPr sz="1600" spc="-345" dirty="0">
                <a:solidFill>
                  <a:srgbClr val="001F5F"/>
                </a:solidFill>
                <a:latin typeface="Verdana"/>
                <a:cs typeface="Verdana"/>
              </a:rPr>
              <a:t>12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17" name="object 18">
            <a:extLst>
              <a:ext uri="{FF2B5EF4-FFF2-40B4-BE49-F238E27FC236}">
                <a16:creationId xmlns:a16="http://schemas.microsoft.com/office/drawing/2014/main" id="{48847688-4792-4693-9A82-8AE82EC6EA7E}"/>
              </a:ext>
            </a:extLst>
          </p:cNvPr>
          <p:cNvSpPr txBox="1"/>
          <p:nvPr/>
        </p:nvSpPr>
        <p:spPr>
          <a:xfrm>
            <a:off x="10304091" y="6147566"/>
            <a:ext cx="2217684" cy="516167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85"/>
              </a:spcBef>
            </a:pPr>
            <a:r>
              <a:rPr sz="1600" spc="-140" dirty="0">
                <a:solidFill>
                  <a:srgbClr val="001F5F"/>
                </a:solidFill>
                <a:latin typeface="Verdana"/>
                <a:cs typeface="Verdana"/>
              </a:rPr>
              <a:t>Online: </a:t>
            </a:r>
            <a:r>
              <a:rPr lang="it-IT" sz="1600" spc="-110" dirty="0">
                <a:solidFill>
                  <a:srgbClr val="001F5F"/>
                </a:solidFill>
                <a:latin typeface="Verdana"/>
                <a:cs typeface="Verdana"/>
              </a:rPr>
              <a:t>5 </a:t>
            </a:r>
            <a:r>
              <a:rPr sz="1600" spc="-125" dirty="0">
                <a:solidFill>
                  <a:srgbClr val="001F5F"/>
                </a:solidFill>
                <a:latin typeface="Verdana"/>
                <a:cs typeface="Verdana"/>
              </a:rPr>
              <a:t>x </a:t>
            </a:r>
            <a:r>
              <a:rPr sz="1600" spc="-175" dirty="0">
                <a:solidFill>
                  <a:srgbClr val="001F5F"/>
                </a:solidFill>
                <a:latin typeface="Verdana"/>
                <a:cs typeface="Verdana"/>
              </a:rPr>
              <a:t>0,5 </a:t>
            </a:r>
            <a:r>
              <a:rPr sz="1600" spc="-140" dirty="0">
                <a:solidFill>
                  <a:srgbClr val="001F5F"/>
                </a:solidFill>
                <a:latin typeface="Verdana"/>
                <a:cs typeface="Verdana"/>
              </a:rPr>
              <a:t>gg  </a:t>
            </a:r>
            <a:endParaRPr lang="it-IT" sz="1600" spc="-140" dirty="0">
              <a:solidFill>
                <a:srgbClr val="001F5F"/>
              </a:solidFill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85"/>
              </a:spcBef>
            </a:pPr>
            <a:r>
              <a:rPr sz="1600" spc="-180" dirty="0">
                <a:solidFill>
                  <a:srgbClr val="001F5F"/>
                </a:solidFill>
                <a:latin typeface="Verdana"/>
                <a:cs typeface="Verdana"/>
              </a:rPr>
              <a:t>In </a:t>
            </a:r>
            <a:r>
              <a:rPr sz="1600" spc="-114" dirty="0" err="1">
                <a:solidFill>
                  <a:srgbClr val="001F5F"/>
                </a:solidFill>
                <a:latin typeface="Verdana"/>
                <a:cs typeface="Verdana"/>
              </a:rPr>
              <a:t>presenza</a:t>
            </a:r>
            <a:r>
              <a:rPr sz="1600" spc="-114" dirty="0">
                <a:solidFill>
                  <a:srgbClr val="001F5F"/>
                </a:solidFill>
                <a:latin typeface="Verdana"/>
                <a:cs typeface="Verdana"/>
              </a:rPr>
              <a:t>: </a:t>
            </a:r>
            <a:r>
              <a:rPr lang="it-IT" sz="1600" spc="-195" dirty="0">
                <a:solidFill>
                  <a:srgbClr val="001F5F"/>
                </a:solidFill>
                <a:latin typeface="Verdana"/>
                <a:cs typeface="Verdana"/>
              </a:rPr>
              <a:t>2 gg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22" name="object 3">
            <a:extLst>
              <a:ext uri="{FF2B5EF4-FFF2-40B4-BE49-F238E27FC236}">
                <a16:creationId xmlns:a16="http://schemas.microsoft.com/office/drawing/2014/main" id="{67F205E6-C2BA-4664-818A-A63773442818}"/>
              </a:ext>
            </a:extLst>
          </p:cNvPr>
          <p:cNvSpPr/>
          <p:nvPr/>
        </p:nvSpPr>
        <p:spPr>
          <a:xfrm>
            <a:off x="541019" y="391759"/>
            <a:ext cx="154305" cy="410209"/>
          </a:xfrm>
          <a:custGeom>
            <a:avLst/>
            <a:gdLst/>
            <a:ahLst/>
            <a:cxnLst/>
            <a:rect l="l" t="t" r="r" b="b"/>
            <a:pathLst>
              <a:path w="154304" h="410209">
                <a:moveTo>
                  <a:pt x="153923" y="0"/>
                </a:moveTo>
                <a:lnTo>
                  <a:pt x="0" y="0"/>
                </a:lnTo>
                <a:lnTo>
                  <a:pt x="0" y="409955"/>
                </a:lnTo>
                <a:lnTo>
                  <a:pt x="153923" y="409955"/>
                </a:lnTo>
                <a:lnTo>
                  <a:pt x="153923" y="0"/>
                </a:lnTo>
                <a:close/>
              </a:path>
            </a:pathLst>
          </a:custGeom>
          <a:solidFill>
            <a:srgbClr val="D79F47">
              <a:alpha val="898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16">
            <a:extLst>
              <a:ext uri="{FF2B5EF4-FFF2-40B4-BE49-F238E27FC236}">
                <a16:creationId xmlns:a16="http://schemas.microsoft.com/office/drawing/2014/main" id="{D1A63FA7-6FA0-C7B0-DE80-0099C6BC334F}"/>
              </a:ext>
            </a:extLst>
          </p:cNvPr>
          <p:cNvSpPr txBox="1"/>
          <p:nvPr/>
        </p:nvSpPr>
        <p:spPr>
          <a:xfrm>
            <a:off x="751523" y="343909"/>
            <a:ext cx="10324760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3200" dirty="0">
                <a:latin typeface="Verdana" panose="020B0604030504040204" pitchFamily="34" charset="0"/>
                <a:ea typeface="Verdana" panose="020B0604030504040204" pitchFamily="34" charset="0"/>
                <a:cs typeface="Verdana"/>
              </a:rPr>
              <a:t>Management 3.0 Foundation Workshop </a:t>
            </a:r>
          </a:p>
        </p:txBody>
      </p:sp>
    </p:spTree>
    <p:extLst>
      <p:ext uri="{BB962C8B-B14F-4D97-AF65-F5344CB8AC3E}">
        <p14:creationId xmlns:p14="http://schemas.microsoft.com/office/powerpoint/2010/main" val="366947536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01cbfb8-cdd2-4305-8d94-f26304dbedeb" xsi:nil="true"/>
    <lcf76f155ced4ddcb4097134ff3c332f xmlns="ee6b2c11-31cd-4974-b2b7-7ac16fa0bac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FAB5276E338A4981608A3BF5F81128" ma:contentTypeVersion="16" ma:contentTypeDescription="Create a new document." ma:contentTypeScope="" ma:versionID="db83a7f4ee8d6d3eb50661620cdadfda">
  <xsd:schema xmlns:xsd="http://www.w3.org/2001/XMLSchema" xmlns:xs="http://www.w3.org/2001/XMLSchema" xmlns:p="http://schemas.microsoft.com/office/2006/metadata/properties" xmlns:ns2="fb01949a-0800-441d-8b77-fff386666d2d" xmlns:ns3="ee6b2c11-31cd-4974-b2b7-7ac16fa0bac6" xmlns:ns4="301cbfb8-cdd2-4305-8d94-f26304dbedeb" targetNamespace="http://schemas.microsoft.com/office/2006/metadata/properties" ma:root="true" ma:fieldsID="f3e3ea81967a4334e82668c7ea225a0f" ns2:_="" ns3:_="" ns4:_="">
    <xsd:import namespace="fb01949a-0800-441d-8b77-fff386666d2d"/>
    <xsd:import namespace="ee6b2c11-31cd-4974-b2b7-7ac16fa0bac6"/>
    <xsd:import namespace="301cbfb8-cdd2-4305-8d94-f26304dbede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1949a-0800-441d-8b77-fff386666d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6b2c11-31cd-4974-b2b7-7ac16fa0b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a9f54a8-c5e7-44de-84f0-533b1ff5f6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cbfb8-cdd2-4305-8d94-f26304dbede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970c2af-f1b6-4689-8f3c-3ed5e015825e}" ma:internalName="TaxCatchAll" ma:showField="CatchAllData" ma:web="301cbfb8-cdd2-4305-8d94-f26304dbede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A68EF-CE49-4C51-86C5-AA8427921C84}">
  <ds:schemaRefs>
    <ds:schemaRef ds:uri="http://schemas.microsoft.com/office/2006/metadata/properties"/>
    <ds:schemaRef ds:uri="http://schemas.microsoft.com/office/infopath/2007/PartnerControls"/>
    <ds:schemaRef ds:uri="301cbfb8-cdd2-4305-8d94-f26304dbedeb"/>
    <ds:schemaRef ds:uri="ee6b2c11-31cd-4974-b2b7-7ac16fa0bac6"/>
  </ds:schemaRefs>
</ds:datastoreItem>
</file>

<file path=customXml/itemProps2.xml><?xml version="1.0" encoding="utf-8"?>
<ds:datastoreItem xmlns:ds="http://schemas.openxmlformats.org/officeDocument/2006/customXml" ds:itemID="{93676EBE-DE16-4214-9913-E004AC29A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1949a-0800-441d-8b77-fff386666d2d"/>
    <ds:schemaRef ds:uri="ee6b2c11-31cd-4974-b2b7-7ac16fa0bac6"/>
    <ds:schemaRef ds:uri="301cbfb8-cdd2-4305-8d94-f26304dbed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757370-5A98-4C5F-8067-23A67A8459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389</Words>
  <Application>Microsoft Office PowerPoint</Application>
  <PresentationFormat>Widescreen</PresentationFormat>
  <Paragraphs>44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Verdana</vt:lpstr>
      <vt:lpstr>Wingdings</vt:lpstr>
      <vt:lpstr>office theme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Davide Sciarcon</cp:lastModifiedBy>
  <cp:revision>81</cp:revision>
  <dcterms:created xsi:type="dcterms:W3CDTF">2023-02-21T12:44:55Z</dcterms:created>
  <dcterms:modified xsi:type="dcterms:W3CDTF">2023-04-19T08:53:11Z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0x01010035FAB5276E338A4981608A3BF5F81128</vt:lpwstr>
  </property>
  <property fmtid="{D5CDD505-2E9C-101B-9397-08002B2CF9AE}" pid="3" name="MediaServiceImageTags">
    <vt:lpwstr/>
  </property>
</Properties>
</file>